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5"/>
  </p:notesMasterIdLst>
  <p:sldIdLst>
    <p:sldId id="310" r:id="rId2"/>
    <p:sldId id="380" r:id="rId3"/>
    <p:sldId id="381" r:id="rId4"/>
    <p:sldId id="382" r:id="rId5"/>
    <p:sldId id="383" r:id="rId6"/>
    <p:sldId id="384" r:id="rId7"/>
    <p:sldId id="385" r:id="rId8"/>
    <p:sldId id="386" r:id="rId9"/>
    <p:sldId id="387" r:id="rId10"/>
    <p:sldId id="388" r:id="rId11"/>
    <p:sldId id="390" r:id="rId12"/>
    <p:sldId id="391" r:id="rId13"/>
    <p:sldId id="378" r:id="rId14"/>
    <p:sldId id="348" r:id="rId15"/>
    <p:sldId id="313" r:id="rId16"/>
    <p:sldId id="349" r:id="rId17"/>
    <p:sldId id="314" r:id="rId18"/>
    <p:sldId id="350" r:id="rId19"/>
    <p:sldId id="315" r:id="rId20"/>
    <p:sldId id="351" r:id="rId21"/>
    <p:sldId id="316" r:id="rId22"/>
    <p:sldId id="352" r:id="rId23"/>
    <p:sldId id="317" r:id="rId24"/>
    <p:sldId id="353" r:id="rId25"/>
    <p:sldId id="318" r:id="rId26"/>
    <p:sldId id="354" r:id="rId27"/>
    <p:sldId id="319" r:id="rId28"/>
    <p:sldId id="355" r:id="rId29"/>
    <p:sldId id="322" r:id="rId30"/>
    <p:sldId id="356" r:id="rId31"/>
    <p:sldId id="324" r:id="rId32"/>
    <p:sldId id="357" r:id="rId33"/>
    <p:sldId id="325" r:id="rId34"/>
    <p:sldId id="358" r:id="rId35"/>
    <p:sldId id="326" r:id="rId36"/>
    <p:sldId id="359" r:id="rId37"/>
    <p:sldId id="327" r:id="rId38"/>
    <p:sldId id="360" r:id="rId39"/>
    <p:sldId id="328" r:id="rId40"/>
    <p:sldId id="361" r:id="rId41"/>
    <p:sldId id="331" r:id="rId42"/>
    <p:sldId id="362" r:id="rId43"/>
    <p:sldId id="332" r:id="rId44"/>
    <p:sldId id="363" r:id="rId45"/>
    <p:sldId id="333" r:id="rId46"/>
    <p:sldId id="364" r:id="rId47"/>
    <p:sldId id="334" r:id="rId48"/>
    <p:sldId id="365" r:id="rId49"/>
    <p:sldId id="335" r:id="rId50"/>
    <p:sldId id="366" r:id="rId51"/>
    <p:sldId id="336" r:id="rId52"/>
    <p:sldId id="367" r:id="rId53"/>
    <p:sldId id="337" r:id="rId54"/>
    <p:sldId id="368" r:id="rId55"/>
    <p:sldId id="338" r:id="rId56"/>
    <p:sldId id="369" r:id="rId57"/>
    <p:sldId id="340" r:id="rId58"/>
    <p:sldId id="370" r:id="rId59"/>
    <p:sldId id="341" r:id="rId60"/>
    <p:sldId id="371" r:id="rId61"/>
    <p:sldId id="342" r:id="rId62"/>
    <p:sldId id="372" r:id="rId63"/>
    <p:sldId id="343" r:id="rId64"/>
    <p:sldId id="373" r:id="rId65"/>
    <p:sldId id="344" r:id="rId66"/>
    <p:sldId id="374" r:id="rId67"/>
    <p:sldId id="345" r:id="rId68"/>
    <p:sldId id="375" r:id="rId69"/>
    <p:sldId id="346" r:id="rId70"/>
    <p:sldId id="376" r:id="rId71"/>
    <p:sldId id="347" r:id="rId72"/>
    <p:sldId id="377" r:id="rId73"/>
    <p:sldId id="379" r:id="rId7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Bineesh Soni" initials="BS" lastIdx="1" clrIdx="0">
    <p:extLst>
      <p:ext uri="{19B8F6BF-5375-455C-9EA6-DF929625EA0E}">
        <p15:presenceInfo xmlns:p15="http://schemas.microsoft.com/office/powerpoint/2012/main" userId="f2a0e8b107712f1a"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08EFC"/>
    <a:srgbClr val="FE6400"/>
    <a:srgbClr val="B0DB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24" autoAdjust="0"/>
  </p:normalViewPr>
  <p:slideViewPr>
    <p:cSldViewPr snapToGrid="0">
      <p:cViewPr varScale="1">
        <p:scale>
          <a:sx n="65" d="100"/>
          <a:sy n="65" d="100"/>
        </p:scale>
        <p:origin x="90" y="48"/>
      </p:cViewPr>
      <p:guideLst>
        <p:guide orient="horz" pos="2160"/>
        <p:guide pos="3840"/>
      </p:guideLst>
    </p:cSldViewPr>
  </p:slideViewPr>
  <p:notesTextViewPr>
    <p:cViewPr>
      <p:scale>
        <a:sx n="400" d="100"/>
        <a:sy n="400" d="100"/>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commentAuthors" Target="commentAuthor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D01EA01-0F0C-4DE8-B813-35A3FC47D733}" type="datetimeFigureOut">
              <a:rPr lang="en-US" smtClean="0"/>
              <a:pPr/>
              <a:t>2/21/2024</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5E163DC-F9C0-4AEA-8660-BBA8B6963153}"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E5570C-91D9-4947-A6D9-7FF06034DC7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4BA57714-93CD-4F1F-87AD-8D5BD536B37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02B1CF67-9FF0-4DFC-BE0D-8D3336673D29}"/>
              </a:ext>
            </a:extLst>
          </p:cNvPr>
          <p:cNvSpPr>
            <a:spLocks noGrp="1"/>
          </p:cNvSpPr>
          <p:nvPr>
            <p:ph type="dt" sz="half" idx="10"/>
          </p:nvPr>
        </p:nvSpPr>
        <p:spPr/>
        <p:txBody>
          <a:bodyPr/>
          <a:lstStyle/>
          <a:p>
            <a:fld id="{E6F7824F-FEE6-4FA6-87FA-56806D70CA3A}" type="datetimeFigureOut">
              <a:rPr lang="en-IN" smtClean="0"/>
              <a:pPr/>
              <a:t>21-02-2024</a:t>
            </a:fld>
            <a:endParaRPr lang="en-IN"/>
          </a:p>
        </p:txBody>
      </p:sp>
      <p:sp>
        <p:nvSpPr>
          <p:cNvPr id="5" name="Footer Placeholder 4">
            <a:extLst>
              <a:ext uri="{FF2B5EF4-FFF2-40B4-BE49-F238E27FC236}">
                <a16:creationId xmlns:a16="http://schemas.microsoft.com/office/drawing/2014/main" id="{CC1B7A56-F93E-4F84-81A6-4D75C4E9C8F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DC9BA34-E053-4950-ADF6-7B39A137036D}"/>
              </a:ext>
            </a:extLst>
          </p:cNvPr>
          <p:cNvSpPr>
            <a:spLocks noGrp="1"/>
          </p:cNvSpPr>
          <p:nvPr>
            <p:ph type="sldNum" sz="quarter" idx="12"/>
          </p:nvPr>
        </p:nvSpPr>
        <p:spPr/>
        <p:txBody>
          <a:bodyPr/>
          <a:lstStyle/>
          <a:p>
            <a:fld id="{4113C1E7-9431-4A64-94FC-1D172EC0AB5A}" type="slidenum">
              <a:rPr lang="en-IN" smtClean="0"/>
              <a:pPr/>
              <a:t>‹#›</a:t>
            </a:fld>
            <a:endParaRPr lang="en-IN"/>
          </a:p>
        </p:txBody>
      </p:sp>
    </p:spTree>
    <p:extLst>
      <p:ext uri="{BB962C8B-B14F-4D97-AF65-F5344CB8AC3E}">
        <p14:creationId xmlns:p14="http://schemas.microsoft.com/office/powerpoint/2010/main" val="26118196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2695D0-D535-4848-A630-2D68608133A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6DDB14DE-3C99-46E6-9D3B-2536320692A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IN"/>
          </a:p>
        </p:txBody>
      </p:sp>
      <p:sp>
        <p:nvSpPr>
          <p:cNvPr id="4" name="Text Placeholder 3">
            <a:extLst>
              <a:ext uri="{FF2B5EF4-FFF2-40B4-BE49-F238E27FC236}">
                <a16:creationId xmlns:a16="http://schemas.microsoft.com/office/drawing/2014/main" id="{213A90A1-9292-4924-8F81-7ED09C92326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B510C8E3-27F1-4EDF-9DCD-8F49CDA6B2FC}"/>
              </a:ext>
            </a:extLst>
          </p:cNvPr>
          <p:cNvSpPr>
            <a:spLocks noGrp="1"/>
          </p:cNvSpPr>
          <p:nvPr>
            <p:ph type="dt" sz="half" idx="10"/>
          </p:nvPr>
        </p:nvSpPr>
        <p:spPr/>
        <p:txBody>
          <a:bodyPr/>
          <a:lstStyle/>
          <a:p>
            <a:fld id="{E6F7824F-FEE6-4FA6-87FA-56806D70CA3A}" type="datetimeFigureOut">
              <a:rPr lang="en-IN" smtClean="0"/>
              <a:pPr/>
              <a:t>21-02-2024</a:t>
            </a:fld>
            <a:endParaRPr lang="en-IN"/>
          </a:p>
        </p:txBody>
      </p:sp>
      <p:sp>
        <p:nvSpPr>
          <p:cNvPr id="6" name="Footer Placeholder 5">
            <a:extLst>
              <a:ext uri="{FF2B5EF4-FFF2-40B4-BE49-F238E27FC236}">
                <a16:creationId xmlns:a16="http://schemas.microsoft.com/office/drawing/2014/main" id="{768BB2F1-10A7-4167-841D-D77F9C8E5B5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214DC5D-E540-47BE-BB01-FF0B11DD6461}"/>
              </a:ext>
            </a:extLst>
          </p:cNvPr>
          <p:cNvSpPr>
            <a:spLocks noGrp="1"/>
          </p:cNvSpPr>
          <p:nvPr>
            <p:ph type="sldNum" sz="quarter" idx="12"/>
          </p:nvPr>
        </p:nvSpPr>
        <p:spPr/>
        <p:txBody>
          <a:bodyPr/>
          <a:lstStyle/>
          <a:p>
            <a:fld id="{4113C1E7-9431-4A64-94FC-1D172EC0AB5A}" type="slidenum">
              <a:rPr lang="en-IN" smtClean="0"/>
              <a:pPr/>
              <a:t>‹#›</a:t>
            </a:fld>
            <a:endParaRPr lang="en-IN"/>
          </a:p>
        </p:txBody>
      </p:sp>
    </p:spTree>
    <p:extLst>
      <p:ext uri="{BB962C8B-B14F-4D97-AF65-F5344CB8AC3E}">
        <p14:creationId xmlns:p14="http://schemas.microsoft.com/office/powerpoint/2010/main" val="25487696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647CE4-4879-4194-ACD4-2DFD05CEEE2A}"/>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59DE788-C14D-4BFA-A909-E56F7B950E85}"/>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EF1FB5C-888C-4B41-A7ED-BBAD2959954E}"/>
              </a:ext>
            </a:extLst>
          </p:cNvPr>
          <p:cNvSpPr>
            <a:spLocks noGrp="1"/>
          </p:cNvSpPr>
          <p:nvPr>
            <p:ph type="dt" sz="half" idx="10"/>
          </p:nvPr>
        </p:nvSpPr>
        <p:spPr/>
        <p:txBody>
          <a:bodyPr/>
          <a:lstStyle/>
          <a:p>
            <a:fld id="{E6F7824F-FEE6-4FA6-87FA-56806D70CA3A}" type="datetimeFigureOut">
              <a:rPr lang="en-IN" smtClean="0"/>
              <a:pPr/>
              <a:t>21-02-2024</a:t>
            </a:fld>
            <a:endParaRPr lang="en-IN"/>
          </a:p>
        </p:txBody>
      </p:sp>
      <p:sp>
        <p:nvSpPr>
          <p:cNvPr id="5" name="Footer Placeholder 4">
            <a:extLst>
              <a:ext uri="{FF2B5EF4-FFF2-40B4-BE49-F238E27FC236}">
                <a16:creationId xmlns:a16="http://schemas.microsoft.com/office/drawing/2014/main" id="{D3B5CDCF-5C71-4C4C-98F9-79760A9BE80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D9B6551-B2C3-4B96-9C9D-F996D5F0751B}"/>
              </a:ext>
            </a:extLst>
          </p:cNvPr>
          <p:cNvSpPr>
            <a:spLocks noGrp="1"/>
          </p:cNvSpPr>
          <p:nvPr>
            <p:ph type="sldNum" sz="quarter" idx="12"/>
          </p:nvPr>
        </p:nvSpPr>
        <p:spPr/>
        <p:txBody>
          <a:bodyPr/>
          <a:lstStyle/>
          <a:p>
            <a:fld id="{4113C1E7-9431-4A64-94FC-1D172EC0AB5A}" type="slidenum">
              <a:rPr lang="en-IN" smtClean="0"/>
              <a:pPr/>
              <a:t>‹#›</a:t>
            </a:fld>
            <a:endParaRPr lang="en-IN"/>
          </a:p>
        </p:txBody>
      </p:sp>
    </p:spTree>
    <p:extLst>
      <p:ext uri="{BB962C8B-B14F-4D97-AF65-F5344CB8AC3E}">
        <p14:creationId xmlns:p14="http://schemas.microsoft.com/office/powerpoint/2010/main" val="421339264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E379290-6C46-497B-AB1E-8A27B8100A5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D74811A-877C-4411-B988-CA338C63CD7F}"/>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C2A6BC7-DD99-4593-AB1F-3E58214B2995}"/>
              </a:ext>
            </a:extLst>
          </p:cNvPr>
          <p:cNvSpPr>
            <a:spLocks noGrp="1"/>
          </p:cNvSpPr>
          <p:nvPr>
            <p:ph type="dt" sz="half" idx="10"/>
          </p:nvPr>
        </p:nvSpPr>
        <p:spPr/>
        <p:txBody>
          <a:bodyPr/>
          <a:lstStyle/>
          <a:p>
            <a:fld id="{E6F7824F-FEE6-4FA6-87FA-56806D70CA3A}" type="datetimeFigureOut">
              <a:rPr lang="en-IN" smtClean="0"/>
              <a:pPr/>
              <a:t>21-02-2024</a:t>
            </a:fld>
            <a:endParaRPr lang="en-IN"/>
          </a:p>
        </p:txBody>
      </p:sp>
      <p:sp>
        <p:nvSpPr>
          <p:cNvPr id="5" name="Footer Placeholder 4">
            <a:extLst>
              <a:ext uri="{FF2B5EF4-FFF2-40B4-BE49-F238E27FC236}">
                <a16:creationId xmlns:a16="http://schemas.microsoft.com/office/drawing/2014/main" id="{FF49487C-19BB-435C-9BEC-F0A10E78A3C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66C9521-C4F0-40F8-8192-C7A8261FE47D}"/>
              </a:ext>
            </a:extLst>
          </p:cNvPr>
          <p:cNvSpPr>
            <a:spLocks noGrp="1"/>
          </p:cNvSpPr>
          <p:nvPr>
            <p:ph type="sldNum" sz="quarter" idx="12"/>
          </p:nvPr>
        </p:nvSpPr>
        <p:spPr/>
        <p:txBody>
          <a:bodyPr/>
          <a:lstStyle/>
          <a:p>
            <a:fld id="{4113C1E7-9431-4A64-94FC-1D172EC0AB5A}" type="slidenum">
              <a:rPr lang="en-IN" smtClean="0"/>
              <a:pPr/>
              <a:t>‹#›</a:t>
            </a:fld>
            <a:endParaRPr lang="en-IN"/>
          </a:p>
        </p:txBody>
      </p:sp>
    </p:spTree>
    <p:extLst>
      <p:ext uri="{BB962C8B-B14F-4D97-AF65-F5344CB8AC3E}">
        <p14:creationId xmlns:p14="http://schemas.microsoft.com/office/powerpoint/2010/main" val="34323183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918DE1E3-0244-4492-89B0-E666F4294E48}"/>
              </a:ext>
            </a:extLst>
          </p:cNvPr>
          <p:cNvSpPr/>
          <p:nvPr userDrawn="1"/>
        </p:nvSpPr>
        <p:spPr>
          <a:xfrm>
            <a:off x="4005792" y="1338792"/>
            <a:ext cx="4180416" cy="4180416"/>
          </a:xfrm>
          <a:prstGeom prst="rect">
            <a:avLst/>
          </a:prstGeom>
          <a:blipFill dpi="0" rotWithShape="1">
            <a:blip r:embed="rId2">
              <a:alphaModFix amt="1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5" name="Freeform: Shape 24">
            <a:extLst>
              <a:ext uri="{FF2B5EF4-FFF2-40B4-BE49-F238E27FC236}">
                <a16:creationId xmlns:a16="http://schemas.microsoft.com/office/drawing/2014/main" id="{6FCA5F5E-D9F5-4744-B543-9AF39C52DBE3}"/>
              </a:ext>
            </a:extLst>
          </p:cNvPr>
          <p:cNvSpPr/>
          <p:nvPr userDrawn="1"/>
        </p:nvSpPr>
        <p:spPr>
          <a:xfrm rot="10800000" flipH="1">
            <a:off x="5191124" y="6439955"/>
            <a:ext cx="6997050" cy="420957"/>
          </a:xfrm>
          <a:custGeom>
            <a:avLst/>
            <a:gdLst>
              <a:gd name="connsiteX0" fmla="*/ 274746 w 6997050"/>
              <a:gd name="connsiteY0" fmla="*/ 474402 h 474402"/>
              <a:gd name="connsiteX1" fmla="*/ 5454000 w 6997050"/>
              <a:gd name="connsiteY1" fmla="*/ 474402 h 474402"/>
              <a:gd name="connsiteX2" fmla="*/ 5454000 w 6997050"/>
              <a:gd name="connsiteY2" fmla="*/ 473606 h 474402"/>
              <a:gd name="connsiteX3" fmla="*/ 6997050 w 6997050"/>
              <a:gd name="connsiteY3" fmla="*/ 473606 h 474402"/>
              <a:gd name="connsiteX4" fmla="*/ 6997050 w 6997050"/>
              <a:gd name="connsiteY4" fmla="*/ 0 h 474402"/>
              <a:gd name="connsiteX5" fmla="*/ 5454000 w 6997050"/>
              <a:gd name="connsiteY5" fmla="*/ 0 h 474402"/>
              <a:gd name="connsiteX6" fmla="*/ 5454000 w 6997050"/>
              <a:gd name="connsiteY6" fmla="*/ 797 h 474402"/>
              <a:gd name="connsiteX7" fmla="*/ 0 w 6997050"/>
              <a:gd name="connsiteY7" fmla="*/ 797 h 474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97050" h="474402">
                <a:moveTo>
                  <a:pt x="274746" y="474402"/>
                </a:moveTo>
                <a:lnTo>
                  <a:pt x="5454000" y="474402"/>
                </a:lnTo>
                <a:lnTo>
                  <a:pt x="5454000" y="473606"/>
                </a:lnTo>
                <a:lnTo>
                  <a:pt x="6997050" y="473606"/>
                </a:lnTo>
                <a:lnTo>
                  <a:pt x="6997050" y="0"/>
                </a:lnTo>
                <a:lnTo>
                  <a:pt x="5454000" y="0"/>
                </a:lnTo>
                <a:lnTo>
                  <a:pt x="5454000" y="797"/>
                </a:lnTo>
                <a:lnTo>
                  <a:pt x="0" y="797"/>
                </a:lnTo>
                <a:close/>
              </a:path>
            </a:pathLst>
          </a:custGeom>
          <a:solidFill>
            <a:srgbClr val="108E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2" name="Freeform: Shape 21">
            <a:extLst>
              <a:ext uri="{FF2B5EF4-FFF2-40B4-BE49-F238E27FC236}">
                <a16:creationId xmlns:a16="http://schemas.microsoft.com/office/drawing/2014/main" id="{B9CDCC60-433C-4D80-B046-60440ADA613D}"/>
              </a:ext>
            </a:extLst>
          </p:cNvPr>
          <p:cNvSpPr/>
          <p:nvPr userDrawn="1"/>
        </p:nvSpPr>
        <p:spPr>
          <a:xfrm>
            <a:off x="1" y="6439956"/>
            <a:ext cx="5490211" cy="418044"/>
          </a:xfrm>
          <a:custGeom>
            <a:avLst/>
            <a:gdLst>
              <a:gd name="connsiteX0" fmla="*/ 0 w 5490211"/>
              <a:gd name="connsiteY0" fmla="*/ 0 h 473605"/>
              <a:gd name="connsiteX1" fmla="*/ 5490211 w 5490211"/>
              <a:gd name="connsiteY1" fmla="*/ 0 h 473605"/>
              <a:gd name="connsiteX2" fmla="*/ 5215520 w 5490211"/>
              <a:gd name="connsiteY2" fmla="*/ 473605 h 473605"/>
              <a:gd name="connsiteX3" fmla="*/ 0 w 5490211"/>
              <a:gd name="connsiteY3" fmla="*/ 473605 h 473605"/>
            </a:gdLst>
            <a:ahLst/>
            <a:cxnLst>
              <a:cxn ang="0">
                <a:pos x="connsiteX0" y="connsiteY0"/>
              </a:cxn>
              <a:cxn ang="0">
                <a:pos x="connsiteX1" y="connsiteY1"/>
              </a:cxn>
              <a:cxn ang="0">
                <a:pos x="connsiteX2" y="connsiteY2"/>
              </a:cxn>
              <a:cxn ang="0">
                <a:pos x="connsiteX3" y="connsiteY3"/>
              </a:cxn>
            </a:cxnLst>
            <a:rect l="l" t="t" r="r" b="b"/>
            <a:pathLst>
              <a:path w="5490211" h="473605">
                <a:moveTo>
                  <a:pt x="0" y="0"/>
                </a:moveTo>
                <a:lnTo>
                  <a:pt x="5490211" y="0"/>
                </a:lnTo>
                <a:lnTo>
                  <a:pt x="5215520" y="473605"/>
                </a:lnTo>
                <a:lnTo>
                  <a:pt x="0" y="473605"/>
                </a:lnTo>
                <a:close/>
              </a:path>
            </a:pathLst>
          </a:custGeom>
          <a:solidFill>
            <a:srgbClr val="FE6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2" name="Rectangle 11">
            <a:extLst>
              <a:ext uri="{FF2B5EF4-FFF2-40B4-BE49-F238E27FC236}">
                <a16:creationId xmlns:a16="http://schemas.microsoft.com/office/drawing/2014/main" id="{CCEF4669-2972-4A62-937C-8770006AA351}"/>
              </a:ext>
            </a:extLst>
          </p:cNvPr>
          <p:cNvSpPr/>
          <p:nvPr userDrawn="1"/>
        </p:nvSpPr>
        <p:spPr>
          <a:xfrm>
            <a:off x="0" y="0"/>
            <a:ext cx="12192000" cy="1016000"/>
          </a:xfrm>
          <a:prstGeom prst="rect">
            <a:avLst/>
          </a:prstGeom>
          <a:gradFill flip="none" rotWithShape="1">
            <a:gsLst>
              <a:gs pos="0">
                <a:srgbClr val="FE6400"/>
              </a:gs>
              <a:gs pos="100000">
                <a:srgbClr val="108EF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itle 1">
            <a:extLst>
              <a:ext uri="{FF2B5EF4-FFF2-40B4-BE49-F238E27FC236}">
                <a16:creationId xmlns:a16="http://schemas.microsoft.com/office/drawing/2014/main" id="{D581EE3A-6F8B-4D77-A85B-BD09A8D9DDE3}"/>
              </a:ext>
            </a:extLst>
          </p:cNvPr>
          <p:cNvSpPr>
            <a:spLocks noGrp="1"/>
          </p:cNvSpPr>
          <p:nvPr>
            <p:ph type="title"/>
          </p:nvPr>
        </p:nvSpPr>
        <p:spPr>
          <a:xfrm>
            <a:off x="254000" y="190500"/>
            <a:ext cx="11684000" cy="671250"/>
          </a:xfrm>
        </p:spPr>
        <p:txBody>
          <a:bodyPr>
            <a:normAutofit/>
          </a:bodyPr>
          <a:lstStyle>
            <a:lvl1pPr algn="ctr">
              <a:tabLst>
                <a:tab pos="1790700" algn="l"/>
              </a:tabLst>
              <a:defRPr sz="3600" b="1">
                <a:solidFill>
                  <a:schemeClr val="bg1"/>
                </a:solidFill>
                <a:latin typeface="Arial" panose="020B0604020202020204" pitchFamily="34" charset="0"/>
                <a:cs typeface="Arial" panose="020B0604020202020204" pitchFamily="34" charset="0"/>
              </a:defRPr>
            </a:lvl1pPr>
          </a:lstStyle>
          <a:p>
            <a:r>
              <a:rPr lang="en-US"/>
              <a:t>Click to edit Master title style</a:t>
            </a:r>
            <a:endParaRPr lang="en-IN" dirty="0"/>
          </a:p>
        </p:txBody>
      </p:sp>
      <p:sp>
        <p:nvSpPr>
          <p:cNvPr id="14" name="Footer Placeholder 4">
            <a:extLst>
              <a:ext uri="{FF2B5EF4-FFF2-40B4-BE49-F238E27FC236}">
                <a16:creationId xmlns:a16="http://schemas.microsoft.com/office/drawing/2014/main" id="{EF38C1C8-344A-4ACE-B6A4-2BA3E602ECB5}"/>
              </a:ext>
            </a:extLst>
          </p:cNvPr>
          <p:cNvSpPr txBox="1">
            <a:spLocks/>
          </p:cNvSpPr>
          <p:nvPr userDrawn="1"/>
        </p:nvSpPr>
        <p:spPr>
          <a:xfrm>
            <a:off x="355600" y="5683515"/>
            <a:ext cx="115824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dirty="0"/>
          </a:p>
        </p:txBody>
      </p:sp>
      <p:sp>
        <p:nvSpPr>
          <p:cNvPr id="27" name="TextBox 26">
            <a:extLst>
              <a:ext uri="{FF2B5EF4-FFF2-40B4-BE49-F238E27FC236}">
                <a16:creationId xmlns:a16="http://schemas.microsoft.com/office/drawing/2014/main" id="{EFF9B3D1-7DD8-405D-A925-20FEB2EA51F2}"/>
              </a:ext>
            </a:extLst>
          </p:cNvPr>
          <p:cNvSpPr txBox="1"/>
          <p:nvPr userDrawn="1"/>
        </p:nvSpPr>
        <p:spPr>
          <a:xfrm>
            <a:off x="1118954" y="6464312"/>
            <a:ext cx="3394904" cy="369332"/>
          </a:xfrm>
          <a:prstGeom prst="rect">
            <a:avLst/>
          </a:prstGeom>
          <a:noFill/>
        </p:spPr>
        <p:txBody>
          <a:bodyPr wrap="none" rtlCol="0">
            <a:spAutoFit/>
          </a:bodyPr>
          <a:lstStyle/>
          <a:p>
            <a:r>
              <a:rPr lang="en-IN" b="1" dirty="0">
                <a:latin typeface="Arial" panose="020B0604020202020204" pitchFamily="34" charset="0"/>
                <a:cs typeface="Arial" panose="020B0604020202020204" pitchFamily="34" charset="0"/>
              </a:rPr>
              <a:t>Aptitude Classes by Anuj Sir </a:t>
            </a:r>
          </a:p>
        </p:txBody>
      </p:sp>
      <p:sp>
        <p:nvSpPr>
          <p:cNvPr id="28" name="TextBox 27">
            <a:extLst>
              <a:ext uri="{FF2B5EF4-FFF2-40B4-BE49-F238E27FC236}">
                <a16:creationId xmlns:a16="http://schemas.microsoft.com/office/drawing/2014/main" id="{C26DA40F-1448-4E04-A4CC-A0C240DC53FB}"/>
              </a:ext>
            </a:extLst>
          </p:cNvPr>
          <p:cNvSpPr txBox="1"/>
          <p:nvPr userDrawn="1"/>
        </p:nvSpPr>
        <p:spPr>
          <a:xfrm>
            <a:off x="6252259" y="6464312"/>
            <a:ext cx="5634941" cy="369332"/>
          </a:xfrm>
          <a:prstGeom prst="rect">
            <a:avLst/>
          </a:prstGeom>
          <a:noFill/>
        </p:spPr>
        <p:txBody>
          <a:bodyPr wrap="none" rtlCol="0">
            <a:spAutoFit/>
          </a:bodyPr>
          <a:lstStyle/>
          <a:p>
            <a:r>
              <a:rPr lang="en-IN" b="1" dirty="0">
                <a:latin typeface="Arial" panose="020B0604020202020204" pitchFamily="34" charset="0"/>
                <a:cs typeface="Arial" panose="020B0604020202020204" pitchFamily="34" charset="0"/>
              </a:rPr>
              <a:t>For more tutorials Visit now www.testurprep.com</a:t>
            </a:r>
          </a:p>
        </p:txBody>
      </p:sp>
      <p:sp>
        <p:nvSpPr>
          <p:cNvPr id="33" name="Oval 32">
            <a:extLst>
              <a:ext uri="{FF2B5EF4-FFF2-40B4-BE49-F238E27FC236}">
                <a16:creationId xmlns:a16="http://schemas.microsoft.com/office/drawing/2014/main" id="{AC4A5B36-9C81-4DC5-AB3E-D53D3DF8AA5F}"/>
              </a:ext>
            </a:extLst>
          </p:cNvPr>
          <p:cNvSpPr/>
          <p:nvPr userDrawn="1"/>
        </p:nvSpPr>
        <p:spPr>
          <a:xfrm>
            <a:off x="158099" y="144860"/>
            <a:ext cx="727726" cy="727726"/>
          </a:xfrm>
          <a:prstGeom prst="ellipse">
            <a:avLst/>
          </a:prstGeom>
          <a:blipFill dpi="0" rotWithShape="1">
            <a:blip r:embed="rId3" cstate="print"/>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4" name="Oval 33">
            <a:extLst>
              <a:ext uri="{FF2B5EF4-FFF2-40B4-BE49-F238E27FC236}">
                <a16:creationId xmlns:a16="http://schemas.microsoft.com/office/drawing/2014/main" id="{D126FFB0-7B36-4783-8239-761E300FA624}"/>
              </a:ext>
            </a:extLst>
          </p:cNvPr>
          <p:cNvSpPr/>
          <p:nvPr userDrawn="1"/>
        </p:nvSpPr>
        <p:spPr>
          <a:xfrm>
            <a:off x="11311874" y="144860"/>
            <a:ext cx="727726" cy="727726"/>
          </a:xfrm>
          <a:prstGeom prst="ellipse">
            <a:avLst/>
          </a:prstGeom>
          <a:blipFill dpi="0" rotWithShape="1">
            <a:blip r:embed="rId3" cstate="print"/>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Content Placeholder 2">
            <a:extLst>
              <a:ext uri="{FF2B5EF4-FFF2-40B4-BE49-F238E27FC236}">
                <a16:creationId xmlns:a16="http://schemas.microsoft.com/office/drawing/2014/main" id="{7DEEBD83-A703-4B6E-91EB-72896443C528}"/>
              </a:ext>
            </a:extLst>
          </p:cNvPr>
          <p:cNvSpPr>
            <a:spLocks noGrp="1"/>
          </p:cNvSpPr>
          <p:nvPr>
            <p:ph idx="1"/>
          </p:nvPr>
        </p:nvSpPr>
        <p:spPr>
          <a:xfrm>
            <a:off x="254000" y="1199620"/>
            <a:ext cx="11684000" cy="4991630"/>
          </a:xfrm>
        </p:spPr>
        <p:txBody>
          <a:bodyPr>
            <a:normAutofit/>
          </a:bodyPr>
          <a:lstStyle>
            <a:lvl1pPr>
              <a:defRPr lang="en-IN" sz="2400" dirty="0">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Edit Master text styles</a:t>
            </a:r>
          </a:p>
        </p:txBody>
      </p:sp>
    </p:spTree>
    <p:extLst>
      <p:ext uri="{BB962C8B-B14F-4D97-AF65-F5344CB8AC3E}">
        <p14:creationId xmlns:p14="http://schemas.microsoft.com/office/powerpoint/2010/main" val="16012134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obj" preserve="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81EE3A-6F8B-4D77-A85B-BD09A8D9DDE3}"/>
              </a:ext>
            </a:extLst>
          </p:cNvPr>
          <p:cNvSpPr>
            <a:spLocks noGrp="1"/>
          </p:cNvSpPr>
          <p:nvPr>
            <p:ph type="title"/>
          </p:nvPr>
        </p:nvSpPr>
        <p:spPr>
          <a:xfrm>
            <a:off x="304800" y="270933"/>
            <a:ext cx="11582400" cy="745067"/>
          </a:xfrm>
        </p:spPr>
        <p:txBody>
          <a:bodyPr>
            <a:normAutofit/>
          </a:bodyPr>
          <a:lstStyle>
            <a:lvl1pPr algn="ctr">
              <a:defRPr sz="3600" b="1">
                <a:latin typeface="Arial" panose="020B0604020202020204" pitchFamily="34" charset="0"/>
                <a:cs typeface="Arial" panose="020B0604020202020204" pitchFamily="34" charset="0"/>
              </a:defRPr>
            </a:lvl1pPr>
          </a:lstStyle>
          <a:p>
            <a:r>
              <a:rPr lang="en-US"/>
              <a:t>Click to edit Master title style</a:t>
            </a:r>
            <a:endParaRPr lang="en-IN" dirty="0"/>
          </a:p>
        </p:txBody>
      </p:sp>
      <p:sp>
        <p:nvSpPr>
          <p:cNvPr id="3" name="Content Placeholder 2">
            <a:extLst>
              <a:ext uri="{FF2B5EF4-FFF2-40B4-BE49-F238E27FC236}">
                <a16:creationId xmlns:a16="http://schemas.microsoft.com/office/drawing/2014/main" id="{7DEEBD83-A703-4B6E-91EB-72896443C528}"/>
              </a:ext>
            </a:extLst>
          </p:cNvPr>
          <p:cNvSpPr>
            <a:spLocks noGrp="1"/>
          </p:cNvSpPr>
          <p:nvPr>
            <p:ph idx="1"/>
          </p:nvPr>
        </p:nvSpPr>
        <p:spPr>
          <a:xfrm>
            <a:off x="304800" y="1185333"/>
            <a:ext cx="11582400" cy="4991630"/>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dirty="0"/>
          </a:p>
        </p:txBody>
      </p:sp>
      <p:sp>
        <p:nvSpPr>
          <p:cNvPr id="4" name="Date Placeholder 3">
            <a:extLst>
              <a:ext uri="{FF2B5EF4-FFF2-40B4-BE49-F238E27FC236}">
                <a16:creationId xmlns:a16="http://schemas.microsoft.com/office/drawing/2014/main" id="{7F82684C-423C-4765-A4B6-5C4E8DC754FB}"/>
              </a:ext>
            </a:extLst>
          </p:cNvPr>
          <p:cNvSpPr>
            <a:spLocks noGrp="1"/>
          </p:cNvSpPr>
          <p:nvPr>
            <p:ph type="dt" sz="half" idx="10"/>
          </p:nvPr>
        </p:nvSpPr>
        <p:spPr>
          <a:xfrm>
            <a:off x="304800" y="6380692"/>
            <a:ext cx="3276600" cy="365125"/>
          </a:xfrm>
        </p:spPr>
        <p:txBody>
          <a:bodyPr/>
          <a:lstStyle/>
          <a:p>
            <a:fld id="{E6F7824F-FEE6-4FA6-87FA-56806D70CA3A}" type="datetimeFigureOut">
              <a:rPr lang="en-IN" smtClean="0"/>
              <a:pPr/>
              <a:t>21-02-2024</a:t>
            </a:fld>
            <a:endParaRPr lang="en-IN"/>
          </a:p>
        </p:txBody>
      </p:sp>
      <p:sp>
        <p:nvSpPr>
          <p:cNvPr id="5" name="Footer Placeholder 4">
            <a:extLst>
              <a:ext uri="{FF2B5EF4-FFF2-40B4-BE49-F238E27FC236}">
                <a16:creationId xmlns:a16="http://schemas.microsoft.com/office/drawing/2014/main" id="{C02794CF-57E8-4BE6-9B7F-7F59CE9F7302}"/>
              </a:ext>
            </a:extLst>
          </p:cNvPr>
          <p:cNvSpPr>
            <a:spLocks noGrp="1"/>
          </p:cNvSpPr>
          <p:nvPr>
            <p:ph type="ftr" sz="quarter" idx="11"/>
          </p:nvPr>
        </p:nvSpPr>
        <p:spPr>
          <a:xfrm>
            <a:off x="4038600" y="6380691"/>
            <a:ext cx="4114800" cy="365125"/>
          </a:xfrm>
        </p:spPr>
        <p:txBody>
          <a:bodyPr/>
          <a:lstStyle/>
          <a:p>
            <a:endParaRPr lang="en-IN" dirty="0"/>
          </a:p>
        </p:txBody>
      </p:sp>
      <p:sp>
        <p:nvSpPr>
          <p:cNvPr id="6" name="Slide Number Placeholder 5">
            <a:extLst>
              <a:ext uri="{FF2B5EF4-FFF2-40B4-BE49-F238E27FC236}">
                <a16:creationId xmlns:a16="http://schemas.microsoft.com/office/drawing/2014/main" id="{3A8311BD-0829-4E1F-8609-52006F00A5F6}"/>
              </a:ext>
            </a:extLst>
          </p:cNvPr>
          <p:cNvSpPr>
            <a:spLocks noGrp="1"/>
          </p:cNvSpPr>
          <p:nvPr>
            <p:ph type="sldNum" sz="quarter" idx="12"/>
          </p:nvPr>
        </p:nvSpPr>
        <p:spPr>
          <a:xfrm>
            <a:off x="8610599" y="6356350"/>
            <a:ext cx="3276599" cy="365125"/>
          </a:xfrm>
        </p:spPr>
        <p:txBody>
          <a:bodyPr/>
          <a:lstStyle/>
          <a:p>
            <a:fld id="{4113C1E7-9431-4A64-94FC-1D172EC0AB5A}" type="slidenum">
              <a:rPr lang="en-IN" smtClean="0"/>
              <a:pPr/>
              <a:t>‹#›</a:t>
            </a:fld>
            <a:endParaRPr lang="en-IN"/>
          </a:p>
        </p:txBody>
      </p:sp>
      <p:sp>
        <p:nvSpPr>
          <p:cNvPr id="11" name="Rectangle 10">
            <a:extLst>
              <a:ext uri="{FF2B5EF4-FFF2-40B4-BE49-F238E27FC236}">
                <a16:creationId xmlns:a16="http://schemas.microsoft.com/office/drawing/2014/main" id="{918DE1E3-0244-4492-89B0-E666F4294E48}"/>
              </a:ext>
            </a:extLst>
          </p:cNvPr>
          <p:cNvSpPr/>
          <p:nvPr userDrawn="1"/>
        </p:nvSpPr>
        <p:spPr>
          <a:xfrm>
            <a:off x="3706812" y="981604"/>
            <a:ext cx="4879976" cy="4879976"/>
          </a:xfrm>
          <a:prstGeom prst="rect">
            <a:avLst/>
          </a:prstGeom>
          <a:blipFill dpi="0" rotWithShape="1">
            <a:blip r:embed="rId2">
              <a:alphaModFix amt="32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7470712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DAC04-157F-4E75-A1D1-608BB6A4581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88EEF63E-A7CD-4490-94C6-AEB7AAD1B08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209BACE1-7062-406F-BF0A-2C8447CFAE78}"/>
              </a:ext>
            </a:extLst>
          </p:cNvPr>
          <p:cNvSpPr>
            <a:spLocks noGrp="1"/>
          </p:cNvSpPr>
          <p:nvPr>
            <p:ph type="dt" sz="half" idx="10"/>
          </p:nvPr>
        </p:nvSpPr>
        <p:spPr/>
        <p:txBody>
          <a:bodyPr/>
          <a:lstStyle/>
          <a:p>
            <a:fld id="{E6F7824F-FEE6-4FA6-87FA-56806D70CA3A}" type="datetimeFigureOut">
              <a:rPr lang="en-IN" smtClean="0"/>
              <a:pPr/>
              <a:t>21-02-2024</a:t>
            </a:fld>
            <a:endParaRPr lang="en-IN"/>
          </a:p>
        </p:txBody>
      </p:sp>
      <p:sp>
        <p:nvSpPr>
          <p:cNvPr id="5" name="Footer Placeholder 4">
            <a:extLst>
              <a:ext uri="{FF2B5EF4-FFF2-40B4-BE49-F238E27FC236}">
                <a16:creationId xmlns:a16="http://schemas.microsoft.com/office/drawing/2014/main" id="{6632EBEB-1EEC-4E59-8235-46F33B9CEE2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16F9D22-36EF-42CE-B503-C1BF182ECDEA}"/>
              </a:ext>
            </a:extLst>
          </p:cNvPr>
          <p:cNvSpPr>
            <a:spLocks noGrp="1"/>
          </p:cNvSpPr>
          <p:nvPr>
            <p:ph type="sldNum" sz="quarter" idx="12"/>
          </p:nvPr>
        </p:nvSpPr>
        <p:spPr/>
        <p:txBody>
          <a:bodyPr/>
          <a:lstStyle/>
          <a:p>
            <a:fld id="{4113C1E7-9431-4A64-94FC-1D172EC0AB5A}" type="slidenum">
              <a:rPr lang="en-IN" smtClean="0"/>
              <a:pPr/>
              <a:t>‹#›</a:t>
            </a:fld>
            <a:endParaRPr lang="en-IN"/>
          </a:p>
        </p:txBody>
      </p:sp>
    </p:spTree>
    <p:extLst>
      <p:ext uri="{BB962C8B-B14F-4D97-AF65-F5344CB8AC3E}">
        <p14:creationId xmlns:p14="http://schemas.microsoft.com/office/powerpoint/2010/main" val="15642262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B2340-6366-4615-8DFE-2032C089BBB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5CE8ADD-6026-4405-9B1A-DC1A4E8E9C23}"/>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276CB263-B7A6-4EE6-AD11-928CE3CCDA4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32281AA1-B6F3-49F8-9075-131D0D8F3C6A}"/>
              </a:ext>
            </a:extLst>
          </p:cNvPr>
          <p:cNvSpPr>
            <a:spLocks noGrp="1"/>
          </p:cNvSpPr>
          <p:nvPr>
            <p:ph type="dt" sz="half" idx="10"/>
          </p:nvPr>
        </p:nvSpPr>
        <p:spPr/>
        <p:txBody>
          <a:bodyPr/>
          <a:lstStyle/>
          <a:p>
            <a:fld id="{E6F7824F-FEE6-4FA6-87FA-56806D70CA3A}" type="datetimeFigureOut">
              <a:rPr lang="en-IN" smtClean="0"/>
              <a:pPr/>
              <a:t>21-02-2024</a:t>
            </a:fld>
            <a:endParaRPr lang="en-IN"/>
          </a:p>
        </p:txBody>
      </p:sp>
      <p:sp>
        <p:nvSpPr>
          <p:cNvPr id="6" name="Footer Placeholder 5">
            <a:extLst>
              <a:ext uri="{FF2B5EF4-FFF2-40B4-BE49-F238E27FC236}">
                <a16:creationId xmlns:a16="http://schemas.microsoft.com/office/drawing/2014/main" id="{7DEF3FA6-1E5C-47CD-B247-F5157610318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3BB52BF-3F99-4B16-A3D9-0678B7555DDE}"/>
              </a:ext>
            </a:extLst>
          </p:cNvPr>
          <p:cNvSpPr>
            <a:spLocks noGrp="1"/>
          </p:cNvSpPr>
          <p:nvPr>
            <p:ph type="sldNum" sz="quarter" idx="12"/>
          </p:nvPr>
        </p:nvSpPr>
        <p:spPr/>
        <p:txBody>
          <a:bodyPr/>
          <a:lstStyle/>
          <a:p>
            <a:fld id="{4113C1E7-9431-4A64-94FC-1D172EC0AB5A}" type="slidenum">
              <a:rPr lang="en-IN" smtClean="0"/>
              <a:pPr/>
              <a:t>‹#›</a:t>
            </a:fld>
            <a:endParaRPr lang="en-IN"/>
          </a:p>
        </p:txBody>
      </p:sp>
    </p:spTree>
    <p:extLst>
      <p:ext uri="{BB962C8B-B14F-4D97-AF65-F5344CB8AC3E}">
        <p14:creationId xmlns:p14="http://schemas.microsoft.com/office/powerpoint/2010/main" val="14383690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C2DB32-2174-4376-9076-2632E8F8EEE2}"/>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9F9C407C-1D12-4D0A-A030-524BE0968A2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AA71F0A9-77EE-4263-A67C-C16BE1477C87}"/>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93871FB3-AC11-4741-B1C4-DE03A7E6AD6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80ECBBDE-9050-4133-9844-54AB486662E3}"/>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2415ABDF-CF3A-439F-B397-95AC73FB9257}"/>
              </a:ext>
            </a:extLst>
          </p:cNvPr>
          <p:cNvSpPr>
            <a:spLocks noGrp="1"/>
          </p:cNvSpPr>
          <p:nvPr>
            <p:ph type="dt" sz="half" idx="10"/>
          </p:nvPr>
        </p:nvSpPr>
        <p:spPr/>
        <p:txBody>
          <a:bodyPr/>
          <a:lstStyle/>
          <a:p>
            <a:fld id="{E6F7824F-FEE6-4FA6-87FA-56806D70CA3A}" type="datetimeFigureOut">
              <a:rPr lang="en-IN" smtClean="0"/>
              <a:pPr/>
              <a:t>21-02-2024</a:t>
            </a:fld>
            <a:endParaRPr lang="en-IN"/>
          </a:p>
        </p:txBody>
      </p:sp>
      <p:sp>
        <p:nvSpPr>
          <p:cNvPr id="8" name="Footer Placeholder 7">
            <a:extLst>
              <a:ext uri="{FF2B5EF4-FFF2-40B4-BE49-F238E27FC236}">
                <a16:creationId xmlns:a16="http://schemas.microsoft.com/office/drawing/2014/main" id="{35DB57C0-0EC2-4978-AEAD-7284450CDF74}"/>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7FE9A207-153C-4FB7-89E6-D60D56800EA9}"/>
              </a:ext>
            </a:extLst>
          </p:cNvPr>
          <p:cNvSpPr>
            <a:spLocks noGrp="1"/>
          </p:cNvSpPr>
          <p:nvPr>
            <p:ph type="sldNum" sz="quarter" idx="12"/>
          </p:nvPr>
        </p:nvSpPr>
        <p:spPr/>
        <p:txBody>
          <a:bodyPr/>
          <a:lstStyle/>
          <a:p>
            <a:fld id="{4113C1E7-9431-4A64-94FC-1D172EC0AB5A}" type="slidenum">
              <a:rPr lang="en-IN" smtClean="0"/>
              <a:pPr/>
              <a:t>‹#›</a:t>
            </a:fld>
            <a:endParaRPr lang="en-IN"/>
          </a:p>
        </p:txBody>
      </p:sp>
    </p:spTree>
    <p:extLst>
      <p:ext uri="{BB962C8B-B14F-4D97-AF65-F5344CB8AC3E}">
        <p14:creationId xmlns:p14="http://schemas.microsoft.com/office/powerpoint/2010/main" val="19840995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6369E1-C2D7-469B-B685-5760A0E1E6CF}"/>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E8407BAE-D44B-45AB-A0B4-DD09062FCEBE}"/>
              </a:ext>
            </a:extLst>
          </p:cNvPr>
          <p:cNvSpPr>
            <a:spLocks noGrp="1"/>
          </p:cNvSpPr>
          <p:nvPr>
            <p:ph type="dt" sz="half" idx="10"/>
          </p:nvPr>
        </p:nvSpPr>
        <p:spPr/>
        <p:txBody>
          <a:bodyPr/>
          <a:lstStyle/>
          <a:p>
            <a:fld id="{E6F7824F-FEE6-4FA6-87FA-56806D70CA3A}" type="datetimeFigureOut">
              <a:rPr lang="en-IN" smtClean="0"/>
              <a:pPr/>
              <a:t>21-02-2024</a:t>
            </a:fld>
            <a:endParaRPr lang="en-IN"/>
          </a:p>
        </p:txBody>
      </p:sp>
      <p:sp>
        <p:nvSpPr>
          <p:cNvPr id="4" name="Footer Placeholder 3">
            <a:extLst>
              <a:ext uri="{FF2B5EF4-FFF2-40B4-BE49-F238E27FC236}">
                <a16:creationId xmlns:a16="http://schemas.microsoft.com/office/drawing/2014/main" id="{577F0041-930D-486E-B87C-35013F3E0273}"/>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220610B2-BC3A-443A-B9FB-C8EA2F3584FA}"/>
              </a:ext>
            </a:extLst>
          </p:cNvPr>
          <p:cNvSpPr>
            <a:spLocks noGrp="1"/>
          </p:cNvSpPr>
          <p:nvPr>
            <p:ph type="sldNum" sz="quarter" idx="12"/>
          </p:nvPr>
        </p:nvSpPr>
        <p:spPr/>
        <p:txBody>
          <a:bodyPr/>
          <a:lstStyle/>
          <a:p>
            <a:fld id="{4113C1E7-9431-4A64-94FC-1D172EC0AB5A}" type="slidenum">
              <a:rPr lang="en-IN" smtClean="0"/>
              <a:pPr/>
              <a:t>‹#›</a:t>
            </a:fld>
            <a:endParaRPr lang="en-IN"/>
          </a:p>
        </p:txBody>
      </p:sp>
    </p:spTree>
    <p:extLst>
      <p:ext uri="{BB962C8B-B14F-4D97-AF65-F5344CB8AC3E}">
        <p14:creationId xmlns:p14="http://schemas.microsoft.com/office/powerpoint/2010/main" val="31930186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05BEFB7-3B9C-4B2B-95B4-92DD054CBC2A}"/>
              </a:ext>
            </a:extLst>
          </p:cNvPr>
          <p:cNvSpPr>
            <a:spLocks noGrp="1"/>
          </p:cNvSpPr>
          <p:nvPr>
            <p:ph type="dt" sz="half" idx="10"/>
          </p:nvPr>
        </p:nvSpPr>
        <p:spPr/>
        <p:txBody>
          <a:bodyPr/>
          <a:lstStyle/>
          <a:p>
            <a:fld id="{E6F7824F-FEE6-4FA6-87FA-56806D70CA3A}" type="datetimeFigureOut">
              <a:rPr lang="en-IN" smtClean="0"/>
              <a:pPr/>
              <a:t>21-02-2024</a:t>
            </a:fld>
            <a:endParaRPr lang="en-IN"/>
          </a:p>
        </p:txBody>
      </p:sp>
      <p:sp>
        <p:nvSpPr>
          <p:cNvPr id="3" name="Footer Placeholder 2">
            <a:extLst>
              <a:ext uri="{FF2B5EF4-FFF2-40B4-BE49-F238E27FC236}">
                <a16:creationId xmlns:a16="http://schemas.microsoft.com/office/drawing/2014/main" id="{8BAF9ABC-339A-4386-8967-389520926EF0}"/>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6B75CBE5-69F1-4976-9D60-7F316C1EDB17}"/>
              </a:ext>
            </a:extLst>
          </p:cNvPr>
          <p:cNvSpPr>
            <a:spLocks noGrp="1"/>
          </p:cNvSpPr>
          <p:nvPr>
            <p:ph type="sldNum" sz="quarter" idx="12"/>
          </p:nvPr>
        </p:nvSpPr>
        <p:spPr/>
        <p:txBody>
          <a:bodyPr/>
          <a:lstStyle/>
          <a:p>
            <a:fld id="{4113C1E7-9431-4A64-94FC-1D172EC0AB5A}" type="slidenum">
              <a:rPr lang="en-IN" smtClean="0"/>
              <a:pPr/>
              <a:t>‹#›</a:t>
            </a:fld>
            <a:endParaRPr lang="en-IN"/>
          </a:p>
        </p:txBody>
      </p:sp>
    </p:spTree>
    <p:extLst>
      <p:ext uri="{BB962C8B-B14F-4D97-AF65-F5344CB8AC3E}">
        <p14:creationId xmlns:p14="http://schemas.microsoft.com/office/powerpoint/2010/main" val="10226748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AAF17B-D2C9-40B9-8753-8BDCF691A57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FC607120-E547-4935-95D5-4A8C8B2676C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F07049DD-1391-4431-A734-4A3EEF73AF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CDA9439-D32A-4CA5-A1FB-743F92303F16}"/>
              </a:ext>
            </a:extLst>
          </p:cNvPr>
          <p:cNvSpPr>
            <a:spLocks noGrp="1"/>
          </p:cNvSpPr>
          <p:nvPr>
            <p:ph type="dt" sz="half" idx="10"/>
          </p:nvPr>
        </p:nvSpPr>
        <p:spPr/>
        <p:txBody>
          <a:bodyPr/>
          <a:lstStyle/>
          <a:p>
            <a:fld id="{E6F7824F-FEE6-4FA6-87FA-56806D70CA3A}" type="datetimeFigureOut">
              <a:rPr lang="en-IN" smtClean="0"/>
              <a:pPr/>
              <a:t>21-02-2024</a:t>
            </a:fld>
            <a:endParaRPr lang="en-IN"/>
          </a:p>
        </p:txBody>
      </p:sp>
      <p:sp>
        <p:nvSpPr>
          <p:cNvPr id="6" name="Footer Placeholder 5">
            <a:extLst>
              <a:ext uri="{FF2B5EF4-FFF2-40B4-BE49-F238E27FC236}">
                <a16:creationId xmlns:a16="http://schemas.microsoft.com/office/drawing/2014/main" id="{81F7D6D9-F57C-438C-8949-80113A39B8C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B3E0FAB-A3DF-4A5C-B3B2-F612BBFE3539}"/>
              </a:ext>
            </a:extLst>
          </p:cNvPr>
          <p:cNvSpPr>
            <a:spLocks noGrp="1"/>
          </p:cNvSpPr>
          <p:nvPr>
            <p:ph type="sldNum" sz="quarter" idx="12"/>
          </p:nvPr>
        </p:nvSpPr>
        <p:spPr/>
        <p:txBody>
          <a:bodyPr/>
          <a:lstStyle/>
          <a:p>
            <a:fld id="{4113C1E7-9431-4A64-94FC-1D172EC0AB5A}" type="slidenum">
              <a:rPr lang="en-IN" smtClean="0"/>
              <a:pPr/>
              <a:t>‹#›</a:t>
            </a:fld>
            <a:endParaRPr lang="en-IN"/>
          </a:p>
        </p:txBody>
      </p:sp>
    </p:spTree>
    <p:extLst>
      <p:ext uri="{BB962C8B-B14F-4D97-AF65-F5344CB8AC3E}">
        <p14:creationId xmlns:p14="http://schemas.microsoft.com/office/powerpoint/2010/main" val="14145931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A35F695-DEC3-4A3B-BC13-7CC4F5D1DB5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DC168CC-6B45-4123-88A6-EF2DF64057E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1D7EFBD-4160-41DF-A314-BD6A64AB495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6F7824F-FEE6-4FA6-87FA-56806D70CA3A}" type="datetimeFigureOut">
              <a:rPr lang="en-IN" smtClean="0"/>
              <a:pPr/>
              <a:t>21-02-2024</a:t>
            </a:fld>
            <a:endParaRPr lang="en-IN"/>
          </a:p>
        </p:txBody>
      </p:sp>
      <p:sp>
        <p:nvSpPr>
          <p:cNvPr id="5" name="Footer Placeholder 4">
            <a:extLst>
              <a:ext uri="{FF2B5EF4-FFF2-40B4-BE49-F238E27FC236}">
                <a16:creationId xmlns:a16="http://schemas.microsoft.com/office/drawing/2014/main" id="{518098CC-0E82-4F6E-B3C7-BBF562C23BD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72E83DAE-AED6-4530-8BC5-C76C7338EBC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113C1E7-9431-4A64-94FC-1D172EC0AB5A}" type="slidenum">
              <a:rPr lang="en-IN" smtClean="0"/>
              <a:pPr/>
              <a:t>‹#›</a:t>
            </a:fld>
            <a:endParaRPr lang="en-IN"/>
          </a:p>
        </p:txBody>
      </p:sp>
    </p:spTree>
    <p:extLst>
      <p:ext uri="{BB962C8B-B14F-4D97-AF65-F5344CB8AC3E}">
        <p14:creationId xmlns:p14="http://schemas.microsoft.com/office/powerpoint/2010/main" val="17625071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835685" y="2274359"/>
            <a:ext cx="11733048" cy="5344511"/>
          </a:xfrm>
        </p:spPr>
        <p:txBody>
          <a:bodyPr>
            <a:normAutofit/>
          </a:bodyPr>
          <a:lstStyle/>
          <a:p>
            <a:pPr>
              <a:buNone/>
            </a:pPr>
            <a:r>
              <a:rPr lang="en-US" sz="6600" b="1" dirty="0">
                <a:solidFill>
                  <a:srgbClr val="FF0000"/>
                </a:solidFill>
                <a:latin typeface="Arial Black" pitchFamily="34" charset="0"/>
              </a:rPr>
              <a:t>			</a:t>
            </a:r>
            <a:r>
              <a:rPr lang="en-US" sz="6000" dirty="0">
                <a:solidFill>
                  <a:srgbClr val="FF0000"/>
                </a:solidFill>
                <a:latin typeface="Arial Black" pitchFamily="34" charset="0"/>
              </a:rPr>
              <a:t>RANKING ARRANGEMENT</a:t>
            </a:r>
            <a:endParaRPr lang="en-US" sz="6000" b="1" dirty="0">
              <a:solidFill>
                <a:srgbClr val="FF0000"/>
              </a:solidFill>
              <a:latin typeface="Arial Black"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pic>
        <p:nvPicPr>
          <p:cNvPr id="4" name="Content Placeholder 3">
            <a:extLst>
              <a:ext uri="{FF2B5EF4-FFF2-40B4-BE49-F238E27FC236}">
                <a16:creationId xmlns:a16="http://schemas.microsoft.com/office/drawing/2014/main" id="{C9919EF3-371C-A6CE-C2E8-EF59186E8562}"/>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1309" t="30790" r="38027" b="11487"/>
          <a:stretch/>
        </p:blipFill>
        <p:spPr>
          <a:xfrm>
            <a:off x="254000" y="1108553"/>
            <a:ext cx="9209414" cy="5091831"/>
          </a:xfrm>
        </p:spPr>
      </p:pic>
    </p:spTree>
    <p:extLst>
      <p:ext uri="{BB962C8B-B14F-4D97-AF65-F5344CB8AC3E}">
        <p14:creationId xmlns:p14="http://schemas.microsoft.com/office/powerpoint/2010/main" val="38521590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pic>
        <p:nvPicPr>
          <p:cNvPr id="4" name="Content Placeholder 3">
            <a:extLst>
              <a:ext uri="{FF2B5EF4-FFF2-40B4-BE49-F238E27FC236}">
                <a16:creationId xmlns:a16="http://schemas.microsoft.com/office/drawing/2014/main" id="{3652D97F-83F0-C904-2759-50F293FF71CD}"/>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1545" t="32548" r="38105" b="5840"/>
          <a:stretch/>
        </p:blipFill>
        <p:spPr>
          <a:xfrm>
            <a:off x="382043" y="1221286"/>
            <a:ext cx="10102241" cy="5060517"/>
          </a:xfrm>
        </p:spPr>
      </p:pic>
    </p:spTree>
    <p:extLst>
      <p:ext uri="{BB962C8B-B14F-4D97-AF65-F5344CB8AC3E}">
        <p14:creationId xmlns:p14="http://schemas.microsoft.com/office/powerpoint/2010/main" val="18151211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pic>
        <p:nvPicPr>
          <p:cNvPr id="7" name="Content Placeholder 6">
            <a:extLst>
              <a:ext uri="{FF2B5EF4-FFF2-40B4-BE49-F238E27FC236}">
                <a16:creationId xmlns:a16="http://schemas.microsoft.com/office/drawing/2014/main" id="{B479A00E-636C-D761-E414-1BFE7E244B76}"/>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1780" t="35183" r="39204" b="28929"/>
          <a:stretch/>
        </p:blipFill>
        <p:spPr>
          <a:xfrm>
            <a:off x="253999" y="1064711"/>
            <a:ext cx="11244893" cy="5145663"/>
          </a:xfrm>
        </p:spPr>
      </p:pic>
    </p:spTree>
    <p:extLst>
      <p:ext uri="{BB962C8B-B14F-4D97-AF65-F5344CB8AC3E}">
        <p14:creationId xmlns:p14="http://schemas.microsoft.com/office/powerpoint/2010/main" val="3894866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a:xfrm>
            <a:off x="204952" y="1072055"/>
            <a:ext cx="11733048" cy="5344511"/>
          </a:xfrm>
        </p:spPr>
        <p:txBody>
          <a:bodyPr>
            <a:normAutofit/>
          </a:bodyPr>
          <a:lstStyle/>
          <a:p>
            <a:pPr>
              <a:buNone/>
            </a:pPr>
            <a:r>
              <a:rPr lang="en-US" b="1" dirty="0">
                <a:solidFill>
                  <a:schemeClr val="tx1">
                    <a:lumMod val="95000"/>
                    <a:lumOff val="5000"/>
                  </a:schemeClr>
                </a:solidFill>
                <a:latin typeface="Arial Black" pitchFamily="34" charset="0"/>
              </a:rPr>
              <a:t>			</a:t>
            </a:r>
            <a:r>
              <a:rPr lang="en-US" dirty="0">
                <a:latin typeface="Arial Black" pitchFamily="34" charset="0"/>
              </a:rPr>
              <a:t>RANKING ARRANGEMENT</a:t>
            </a:r>
            <a:endParaRPr lang="en-US" sz="1800" b="1" dirty="0">
              <a:solidFill>
                <a:schemeClr val="tx1">
                  <a:lumMod val="95000"/>
                  <a:lumOff val="5000"/>
                </a:schemeClr>
              </a:solidFill>
              <a:latin typeface="Arial Black" pitchFamily="34" charset="0"/>
            </a:endParaRPr>
          </a:p>
          <a:p>
            <a:pPr>
              <a:buNone/>
            </a:pPr>
            <a:r>
              <a:rPr lang="en-US" b="1" dirty="0">
                <a:latin typeface="Arial Black" pitchFamily="34" charset="0"/>
              </a:rPr>
              <a:t>Q 1</a:t>
            </a:r>
            <a:r>
              <a:rPr lang="en-US" b="1" dirty="0"/>
              <a:t>. In a Queue Ram is 11th from top and 22th from bottom then total no. of students are? </a:t>
            </a:r>
          </a:p>
          <a:p>
            <a:pPr>
              <a:buNone/>
            </a:pPr>
            <a:r>
              <a:rPr lang="en-US" b="1" dirty="0"/>
              <a:t>(a) 34 			(b) 33 			(c) 32 			(d) 31</a:t>
            </a:r>
          </a:p>
        </p:txBody>
      </p:sp>
    </p:spTree>
    <p:extLst>
      <p:ext uri="{BB962C8B-B14F-4D97-AF65-F5344CB8AC3E}">
        <p14:creationId xmlns:p14="http://schemas.microsoft.com/office/powerpoint/2010/main" val="22405487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a:xfrm>
            <a:off x="204952" y="1072055"/>
            <a:ext cx="11733048" cy="5344511"/>
          </a:xfrm>
        </p:spPr>
        <p:txBody>
          <a:bodyPr>
            <a:normAutofit/>
          </a:bodyPr>
          <a:lstStyle/>
          <a:p>
            <a:pPr>
              <a:buNone/>
            </a:pPr>
            <a:r>
              <a:rPr lang="en-US" b="1" dirty="0">
                <a:solidFill>
                  <a:schemeClr val="tx1">
                    <a:lumMod val="95000"/>
                    <a:lumOff val="5000"/>
                  </a:schemeClr>
                </a:solidFill>
                <a:latin typeface="Arial Black" pitchFamily="34" charset="0"/>
              </a:rPr>
              <a:t>			</a:t>
            </a:r>
            <a:r>
              <a:rPr lang="en-US" dirty="0">
                <a:latin typeface="Arial Black" pitchFamily="34" charset="0"/>
              </a:rPr>
              <a:t>RANKING ARRANGEMENT</a:t>
            </a:r>
            <a:endParaRPr lang="en-US" sz="1800" b="1" dirty="0">
              <a:solidFill>
                <a:schemeClr val="tx1">
                  <a:lumMod val="95000"/>
                  <a:lumOff val="5000"/>
                </a:schemeClr>
              </a:solidFill>
              <a:latin typeface="Arial Black" pitchFamily="34" charset="0"/>
            </a:endParaRPr>
          </a:p>
          <a:p>
            <a:pPr>
              <a:buNone/>
            </a:pPr>
            <a:r>
              <a:rPr lang="en-US" b="1" dirty="0">
                <a:latin typeface="Arial Black" pitchFamily="34" charset="0"/>
              </a:rPr>
              <a:t>Q 1</a:t>
            </a:r>
            <a:r>
              <a:rPr lang="en-US" b="1" dirty="0"/>
              <a:t>. In a Queue Ram is 11th from top and 22th from bottom then total no. of students are? </a:t>
            </a:r>
          </a:p>
          <a:p>
            <a:pPr>
              <a:buNone/>
            </a:pPr>
            <a:r>
              <a:rPr lang="en-US" b="1" dirty="0"/>
              <a:t>(a) 34 			(b) 33 			</a:t>
            </a:r>
            <a:r>
              <a:rPr lang="en-US" b="1" dirty="0">
                <a:solidFill>
                  <a:srgbClr val="FF0000"/>
                </a:solidFill>
              </a:rPr>
              <a:t>(c) 32 </a:t>
            </a:r>
            <a:r>
              <a:rPr lang="en-US" b="1" dirty="0"/>
              <a:t>			(d) 31</a:t>
            </a:r>
          </a:p>
        </p:txBody>
      </p:sp>
    </p:spTree>
    <p:extLst>
      <p:ext uri="{BB962C8B-B14F-4D97-AF65-F5344CB8AC3E}">
        <p14:creationId xmlns:p14="http://schemas.microsoft.com/office/powerpoint/2010/main" val="18775965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a:xfrm>
            <a:off x="204952" y="1072055"/>
            <a:ext cx="11733048" cy="5344511"/>
          </a:xfrm>
        </p:spPr>
        <p:txBody>
          <a:bodyPr>
            <a:normAutofit/>
          </a:bodyPr>
          <a:lstStyle/>
          <a:p>
            <a:pPr>
              <a:buNone/>
            </a:pPr>
            <a:r>
              <a:rPr lang="en-US" b="1" dirty="0">
                <a:solidFill>
                  <a:schemeClr val="tx1">
                    <a:lumMod val="95000"/>
                    <a:lumOff val="5000"/>
                  </a:schemeClr>
                </a:solidFill>
                <a:latin typeface="Arial Black" pitchFamily="34" charset="0"/>
              </a:rPr>
              <a:t>			</a:t>
            </a:r>
            <a:r>
              <a:rPr lang="en-US" dirty="0">
                <a:latin typeface="Arial Black" pitchFamily="34" charset="0"/>
              </a:rPr>
              <a:t>RANKING ARRANGEMENT</a:t>
            </a:r>
            <a:endParaRPr lang="en-US" sz="1800" b="1" dirty="0">
              <a:solidFill>
                <a:schemeClr val="tx1">
                  <a:lumMod val="95000"/>
                  <a:lumOff val="5000"/>
                </a:schemeClr>
              </a:solidFill>
              <a:latin typeface="Arial Black" pitchFamily="34" charset="0"/>
            </a:endParaRPr>
          </a:p>
          <a:p>
            <a:pPr>
              <a:buNone/>
            </a:pPr>
            <a:r>
              <a:rPr lang="en-US" b="1" dirty="0">
                <a:latin typeface="Arial Black" pitchFamily="34" charset="0"/>
              </a:rPr>
              <a:t>Q 2</a:t>
            </a:r>
            <a:r>
              <a:rPr lang="en-US" b="1" dirty="0"/>
              <a:t>. </a:t>
            </a:r>
            <a:r>
              <a:rPr lang="en-US" b="1" dirty="0" err="1"/>
              <a:t>Amar</a:t>
            </a:r>
            <a:r>
              <a:rPr lang="en-US" b="1" dirty="0"/>
              <a:t> ranked sixteenth from the top and </a:t>
            </a:r>
            <a:r>
              <a:rPr lang="en-US" b="1" dirty="0" err="1"/>
              <a:t>twentyninth</a:t>
            </a:r>
            <a:r>
              <a:rPr lang="en-US" b="1" dirty="0"/>
              <a:t> from the bottom among those who passed an examination. Six boys did not participate in the competition and five failed in it. How many boys were there in the class? </a:t>
            </a:r>
          </a:p>
          <a:p>
            <a:pPr>
              <a:buNone/>
            </a:pPr>
            <a:r>
              <a:rPr lang="en-US" b="1" dirty="0"/>
              <a:t>(a) 40 			(b) 44 			(c) 50 			(d) 55</a:t>
            </a:r>
          </a:p>
          <a:p>
            <a:pPr>
              <a:buNone/>
            </a:pPr>
            <a:r>
              <a:rPr lang="en-US" b="1" dirty="0"/>
              <a:t> </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a:xfrm>
            <a:off x="204952" y="1072055"/>
            <a:ext cx="11733048" cy="5344511"/>
          </a:xfrm>
        </p:spPr>
        <p:txBody>
          <a:bodyPr>
            <a:normAutofit/>
          </a:bodyPr>
          <a:lstStyle/>
          <a:p>
            <a:pPr>
              <a:buNone/>
            </a:pPr>
            <a:r>
              <a:rPr lang="en-US" b="1" dirty="0">
                <a:solidFill>
                  <a:schemeClr val="tx1">
                    <a:lumMod val="95000"/>
                    <a:lumOff val="5000"/>
                  </a:schemeClr>
                </a:solidFill>
                <a:latin typeface="Arial Black" pitchFamily="34" charset="0"/>
              </a:rPr>
              <a:t>			</a:t>
            </a:r>
            <a:r>
              <a:rPr lang="en-US" dirty="0">
                <a:latin typeface="Arial Black" pitchFamily="34" charset="0"/>
              </a:rPr>
              <a:t>RANKING ARRANGEMENT</a:t>
            </a:r>
            <a:endParaRPr lang="en-US" sz="1800" b="1" dirty="0">
              <a:solidFill>
                <a:schemeClr val="tx1">
                  <a:lumMod val="95000"/>
                  <a:lumOff val="5000"/>
                </a:schemeClr>
              </a:solidFill>
              <a:latin typeface="Arial Black" pitchFamily="34" charset="0"/>
            </a:endParaRPr>
          </a:p>
          <a:p>
            <a:pPr>
              <a:buNone/>
            </a:pPr>
            <a:r>
              <a:rPr lang="en-US" b="1" dirty="0">
                <a:latin typeface="Arial Black" pitchFamily="34" charset="0"/>
              </a:rPr>
              <a:t>Q 2</a:t>
            </a:r>
            <a:r>
              <a:rPr lang="en-US" b="1" dirty="0"/>
              <a:t>. </a:t>
            </a:r>
            <a:r>
              <a:rPr lang="en-US" b="1" dirty="0" err="1"/>
              <a:t>Amar</a:t>
            </a:r>
            <a:r>
              <a:rPr lang="en-US" b="1" dirty="0"/>
              <a:t> ranked sixteenth from the top and </a:t>
            </a:r>
            <a:r>
              <a:rPr lang="en-US" b="1" dirty="0" err="1"/>
              <a:t>twentyninth</a:t>
            </a:r>
            <a:r>
              <a:rPr lang="en-US" b="1" dirty="0"/>
              <a:t> from the bottom among those who passed an examination. Six boys did not participate in the competition and five failed in it. How many boys were there in the class? </a:t>
            </a:r>
          </a:p>
          <a:p>
            <a:pPr>
              <a:buNone/>
            </a:pPr>
            <a:r>
              <a:rPr lang="en-US" b="1" dirty="0"/>
              <a:t>(a) 40 			(b) 44 </a:t>
            </a:r>
            <a:r>
              <a:rPr lang="en-US" b="1" dirty="0">
                <a:solidFill>
                  <a:srgbClr val="FF0000"/>
                </a:solidFill>
              </a:rPr>
              <a:t>	</a:t>
            </a:r>
            <a:r>
              <a:rPr lang="en-US" b="1" dirty="0"/>
              <a:t>		(c) 50 			</a:t>
            </a:r>
            <a:r>
              <a:rPr lang="en-US" b="1" dirty="0">
                <a:solidFill>
                  <a:srgbClr val="FF0000"/>
                </a:solidFill>
              </a:rPr>
              <a:t>(d) 55</a:t>
            </a:r>
          </a:p>
          <a:p>
            <a:pPr>
              <a:buNone/>
            </a:pPr>
            <a:r>
              <a:rPr lang="en-US" b="1" dirty="0"/>
              <a:t> </a:t>
            </a:r>
          </a:p>
        </p:txBody>
      </p:sp>
    </p:spTree>
    <p:extLst>
      <p:ext uri="{BB962C8B-B14F-4D97-AF65-F5344CB8AC3E}">
        <p14:creationId xmlns:p14="http://schemas.microsoft.com/office/powerpoint/2010/main" val="20489962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a:xfrm>
            <a:off x="204952" y="1072055"/>
            <a:ext cx="11733048" cy="5344511"/>
          </a:xfrm>
        </p:spPr>
        <p:txBody>
          <a:bodyPr>
            <a:normAutofit/>
          </a:bodyPr>
          <a:lstStyle/>
          <a:p>
            <a:pPr>
              <a:buNone/>
            </a:pPr>
            <a:r>
              <a:rPr lang="en-US" b="1" dirty="0">
                <a:solidFill>
                  <a:schemeClr val="tx1">
                    <a:lumMod val="95000"/>
                    <a:lumOff val="5000"/>
                  </a:schemeClr>
                </a:solidFill>
                <a:latin typeface="Arial Black" pitchFamily="34" charset="0"/>
              </a:rPr>
              <a:t>			</a:t>
            </a:r>
            <a:r>
              <a:rPr lang="en-US" dirty="0">
                <a:latin typeface="Arial Black" pitchFamily="34" charset="0"/>
              </a:rPr>
              <a:t>RANKING ARRANGEMENT</a:t>
            </a:r>
            <a:endParaRPr lang="en-US" sz="1800" b="1" dirty="0">
              <a:solidFill>
                <a:schemeClr val="tx1">
                  <a:lumMod val="95000"/>
                  <a:lumOff val="5000"/>
                </a:schemeClr>
              </a:solidFill>
              <a:latin typeface="Arial Black" pitchFamily="34" charset="0"/>
            </a:endParaRPr>
          </a:p>
          <a:p>
            <a:pPr>
              <a:buNone/>
            </a:pPr>
            <a:r>
              <a:rPr lang="en-US" b="1" dirty="0">
                <a:latin typeface="Arial Black" pitchFamily="34" charset="0"/>
              </a:rPr>
              <a:t>Q 3</a:t>
            </a:r>
            <a:r>
              <a:rPr lang="en-US" b="1" dirty="0"/>
              <a:t>. If </a:t>
            </a:r>
            <a:r>
              <a:rPr lang="en-US" b="1" dirty="0" err="1"/>
              <a:t>Vikash</a:t>
            </a:r>
            <a:r>
              <a:rPr lang="en-US" b="1" dirty="0"/>
              <a:t> finds that he is twelfth from the right and fourth from the left, how many boys should be added to the queue so that there are 28 boys in the line? </a:t>
            </a:r>
          </a:p>
          <a:p>
            <a:pPr>
              <a:buNone/>
            </a:pPr>
            <a:r>
              <a:rPr lang="en-US" b="1" dirty="0"/>
              <a:t>(a) 12 			(b) 13 			(c) 14 			(d) 20</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a:xfrm>
            <a:off x="204952" y="1072055"/>
            <a:ext cx="11733048" cy="5344511"/>
          </a:xfrm>
        </p:spPr>
        <p:txBody>
          <a:bodyPr>
            <a:normAutofit/>
          </a:bodyPr>
          <a:lstStyle/>
          <a:p>
            <a:pPr>
              <a:buNone/>
            </a:pPr>
            <a:r>
              <a:rPr lang="en-US" b="1" dirty="0">
                <a:solidFill>
                  <a:schemeClr val="tx1">
                    <a:lumMod val="95000"/>
                    <a:lumOff val="5000"/>
                  </a:schemeClr>
                </a:solidFill>
                <a:latin typeface="Arial Black" pitchFamily="34" charset="0"/>
              </a:rPr>
              <a:t>			</a:t>
            </a:r>
            <a:r>
              <a:rPr lang="en-US" dirty="0">
                <a:latin typeface="Arial Black" pitchFamily="34" charset="0"/>
              </a:rPr>
              <a:t>RANKING ARRANGEMENT</a:t>
            </a:r>
            <a:endParaRPr lang="en-US" sz="1800" b="1" dirty="0">
              <a:solidFill>
                <a:schemeClr val="tx1">
                  <a:lumMod val="95000"/>
                  <a:lumOff val="5000"/>
                </a:schemeClr>
              </a:solidFill>
              <a:latin typeface="Arial Black" pitchFamily="34" charset="0"/>
            </a:endParaRPr>
          </a:p>
          <a:p>
            <a:pPr>
              <a:buNone/>
            </a:pPr>
            <a:r>
              <a:rPr lang="en-US" b="1" dirty="0">
                <a:latin typeface="Arial Black" pitchFamily="34" charset="0"/>
              </a:rPr>
              <a:t>Q 3</a:t>
            </a:r>
            <a:r>
              <a:rPr lang="en-US" b="1" dirty="0"/>
              <a:t>. If </a:t>
            </a:r>
            <a:r>
              <a:rPr lang="en-US" b="1" dirty="0" err="1"/>
              <a:t>Vikash</a:t>
            </a:r>
            <a:r>
              <a:rPr lang="en-US" b="1" dirty="0"/>
              <a:t> finds that he is twelfth from the right and fourth from the left, how many boys should be added to the queue so that there are 28 boys in the line? </a:t>
            </a:r>
          </a:p>
          <a:p>
            <a:pPr>
              <a:buNone/>
            </a:pPr>
            <a:r>
              <a:rPr lang="en-US" b="1" dirty="0"/>
              <a:t>(a) 12 			</a:t>
            </a:r>
            <a:r>
              <a:rPr lang="en-US" b="1" dirty="0">
                <a:solidFill>
                  <a:srgbClr val="FF0000"/>
                </a:solidFill>
              </a:rPr>
              <a:t>(b) 13 	</a:t>
            </a:r>
            <a:r>
              <a:rPr lang="en-US" b="1" dirty="0"/>
              <a:t>		(c) 14 			(d) 20</a:t>
            </a:r>
          </a:p>
        </p:txBody>
      </p:sp>
    </p:spTree>
    <p:extLst>
      <p:ext uri="{BB962C8B-B14F-4D97-AF65-F5344CB8AC3E}">
        <p14:creationId xmlns:p14="http://schemas.microsoft.com/office/powerpoint/2010/main" val="17569089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a:xfrm>
            <a:off x="204952" y="1072055"/>
            <a:ext cx="11733048" cy="5344511"/>
          </a:xfrm>
        </p:spPr>
        <p:txBody>
          <a:bodyPr>
            <a:normAutofit/>
          </a:bodyPr>
          <a:lstStyle/>
          <a:p>
            <a:pPr>
              <a:buNone/>
            </a:pPr>
            <a:r>
              <a:rPr lang="en-US" b="1" dirty="0">
                <a:solidFill>
                  <a:schemeClr val="tx1">
                    <a:lumMod val="95000"/>
                    <a:lumOff val="5000"/>
                  </a:schemeClr>
                </a:solidFill>
                <a:latin typeface="Arial Black" pitchFamily="34" charset="0"/>
              </a:rPr>
              <a:t>			</a:t>
            </a:r>
            <a:r>
              <a:rPr lang="en-US" dirty="0">
                <a:latin typeface="Arial Black" pitchFamily="34" charset="0"/>
              </a:rPr>
              <a:t>RANKING ARRANGEMENT</a:t>
            </a:r>
            <a:endParaRPr lang="en-US" sz="1800" b="1" dirty="0">
              <a:solidFill>
                <a:schemeClr val="tx1">
                  <a:lumMod val="95000"/>
                  <a:lumOff val="5000"/>
                </a:schemeClr>
              </a:solidFill>
              <a:latin typeface="Arial Black" pitchFamily="34" charset="0"/>
            </a:endParaRPr>
          </a:p>
          <a:p>
            <a:pPr>
              <a:buNone/>
            </a:pPr>
            <a:r>
              <a:rPr lang="en-US" b="1" dirty="0">
                <a:latin typeface="Arial Black" pitchFamily="34" charset="0"/>
              </a:rPr>
              <a:t>Q 4</a:t>
            </a:r>
            <a:r>
              <a:rPr lang="en-US" b="1" dirty="0"/>
              <a:t>. In a row of boys, </a:t>
            </a:r>
            <a:r>
              <a:rPr lang="en-US" b="1" dirty="0" err="1"/>
              <a:t>Jeevan</a:t>
            </a:r>
            <a:r>
              <a:rPr lang="en-US" b="1" dirty="0"/>
              <a:t> is seventh from the start and eleventh from the end. In another row of boys, Vikas is tenth from the start and twelfth from the end. How many boys are there in both the rows together? </a:t>
            </a:r>
          </a:p>
          <a:p>
            <a:pPr>
              <a:buNone/>
            </a:pPr>
            <a:r>
              <a:rPr lang="en-US" b="1" dirty="0"/>
              <a:t>(a) 36 			(b) 37 			(c) 39 			(d) none of these</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2156EB8C-5B92-FE08-7A93-9112F0ABABAE}"/>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1152" t="23136" r="38889" b="35203"/>
          <a:stretch/>
        </p:blipFill>
        <p:spPr>
          <a:xfrm>
            <a:off x="576198" y="1139867"/>
            <a:ext cx="9344416" cy="4870248"/>
          </a:xfrm>
        </p:spPr>
      </p:pic>
    </p:spTree>
    <p:extLst>
      <p:ext uri="{BB962C8B-B14F-4D97-AF65-F5344CB8AC3E}">
        <p14:creationId xmlns:p14="http://schemas.microsoft.com/office/powerpoint/2010/main" val="2180524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a:xfrm>
            <a:off x="204952" y="1072055"/>
            <a:ext cx="11733048" cy="5344511"/>
          </a:xfrm>
        </p:spPr>
        <p:txBody>
          <a:bodyPr>
            <a:normAutofit/>
          </a:bodyPr>
          <a:lstStyle/>
          <a:p>
            <a:pPr>
              <a:buNone/>
            </a:pPr>
            <a:r>
              <a:rPr lang="en-US" b="1" dirty="0">
                <a:solidFill>
                  <a:schemeClr val="tx1">
                    <a:lumMod val="95000"/>
                    <a:lumOff val="5000"/>
                  </a:schemeClr>
                </a:solidFill>
                <a:latin typeface="Arial Black" pitchFamily="34" charset="0"/>
              </a:rPr>
              <a:t>			</a:t>
            </a:r>
            <a:r>
              <a:rPr lang="en-US" dirty="0">
                <a:latin typeface="Arial Black" pitchFamily="34" charset="0"/>
              </a:rPr>
              <a:t>RANKING ARRANGEMENT</a:t>
            </a:r>
            <a:endParaRPr lang="en-US" sz="1800" b="1" dirty="0">
              <a:solidFill>
                <a:schemeClr val="tx1">
                  <a:lumMod val="95000"/>
                  <a:lumOff val="5000"/>
                </a:schemeClr>
              </a:solidFill>
              <a:latin typeface="Arial Black" pitchFamily="34" charset="0"/>
            </a:endParaRPr>
          </a:p>
          <a:p>
            <a:pPr>
              <a:buNone/>
            </a:pPr>
            <a:r>
              <a:rPr lang="en-US" b="1" dirty="0">
                <a:latin typeface="Arial Black" pitchFamily="34" charset="0"/>
              </a:rPr>
              <a:t>Q 4</a:t>
            </a:r>
            <a:r>
              <a:rPr lang="en-US" b="1" dirty="0"/>
              <a:t>. In a row of boys, </a:t>
            </a:r>
            <a:r>
              <a:rPr lang="en-US" b="1" dirty="0" err="1"/>
              <a:t>Jeevan</a:t>
            </a:r>
            <a:r>
              <a:rPr lang="en-US" b="1" dirty="0"/>
              <a:t> is seventh from the start and eleventh from the end. In another row of boys, Vikas is tenth from the start and twelfth from the end. How many boys are there in both the rows together? </a:t>
            </a:r>
          </a:p>
          <a:p>
            <a:pPr>
              <a:buNone/>
            </a:pPr>
            <a:r>
              <a:rPr lang="en-US" b="1" dirty="0"/>
              <a:t>(a) 36 			(b) 37 			(c) 39 			</a:t>
            </a:r>
            <a:r>
              <a:rPr lang="en-US" b="1" dirty="0">
                <a:solidFill>
                  <a:srgbClr val="FF0000"/>
                </a:solidFill>
              </a:rPr>
              <a:t>(d) none of these</a:t>
            </a:r>
          </a:p>
        </p:txBody>
      </p:sp>
    </p:spTree>
    <p:extLst>
      <p:ext uri="{BB962C8B-B14F-4D97-AF65-F5344CB8AC3E}">
        <p14:creationId xmlns:p14="http://schemas.microsoft.com/office/powerpoint/2010/main" val="296034361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a:xfrm>
            <a:off x="204952" y="1072055"/>
            <a:ext cx="11733048" cy="5344511"/>
          </a:xfrm>
        </p:spPr>
        <p:txBody>
          <a:bodyPr>
            <a:normAutofit/>
          </a:bodyPr>
          <a:lstStyle/>
          <a:p>
            <a:pPr>
              <a:buNone/>
            </a:pPr>
            <a:r>
              <a:rPr lang="en-US" b="1" dirty="0">
                <a:solidFill>
                  <a:schemeClr val="tx1">
                    <a:lumMod val="95000"/>
                    <a:lumOff val="5000"/>
                  </a:schemeClr>
                </a:solidFill>
                <a:latin typeface="Arial Black" pitchFamily="34" charset="0"/>
              </a:rPr>
              <a:t>			</a:t>
            </a:r>
            <a:r>
              <a:rPr lang="en-US" dirty="0">
                <a:latin typeface="Arial Black" pitchFamily="34" charset="0"/>
              </a:rPr>
              <a:t>RANKING ARRANGEMENT</a:t>
            </a:r>
            <a:endParaRPr lang="en-US" sz="1800" b="1" dirty="0">
              <a:solidFill>
                <a:schemeClr val="tx1">
                  <a:lumMod val="95000"/>
                  <a:lumOff val="5000"/>
                </a:schemeClr>
              </a:solidFill>
              <a:latin typeface="Arial Black" pitchFamily="34" charset="0"/>
            </a:endParaRPr>
          </a:p>
          <a:p>
            <a:pPr>
              <a:buNone/>
            </a:pPr>
            <a:r>
              <a:rPr lang="en-US" b="1" dirty="0">
                <a:latin typeface="Arial Black" pitchFamily="34" charset="0"/>
              </a:rPr>
              <a:t>Q 5</a:t>
            </a:r>
            <a:r>
              <a:rPr lang="en-US" b="1" dirty="0"/>
              <a:t>. In a row of 57 boys </a:t>
            </a:r>
            <a:r>
              <a:rPr lang="en-US" b="1" dirty="0" err="1"/>
              <a:t>mohan</a:t>
            </a:r>
            <a:r>
              <a:rPr lang="en-US" b="1" dirty="0"/>
              <a:t> is 21th from left end then what is his position from right end. </a:t>
            </a:r>
          </a:p>
          <a:p>
            <a:pPr>
              <a:buNone/>
            </a:pPr>
            <a:r>
              <a:rPr lang="en-US" b="1" dirty="0"/>
              <a:t>(a) 36 			(b) 37 			(c) 35 			(d) 34</a:t>
            </a:r>
          </a:p>
          <a:p>
            <a:pPr>
              <a:buNone/>
            </a:pPr>
            <a:r>
              <a:rPr lang="en-US" b="1" dirty="0"/>
              <a:t> </a:t>
            </a:r>
          </a:p>
          <a:p>
            <a:pPr>
              <a:buNone/>
            </a:pPr>
            <a:r>
              <a:rPr lang="en-US" b="1" dirty="0"/>
              <a:t>  </a:t>
            </a:r>
          </a:p>
          <a:p>
            <a:pPr>
              <a:buNone/>
            </a:pPr>
            <a:r>
              <a:rPr lang="en-US" b="1" dirty="0"/>
              <a:t> </a:t>
            </a:r>
          </a:p>
          <a:p>
            <a:pPr>
              <a:buNone/>
            </a:pPr>
            <a:r>
              <a:rPr lang="en-US" b="1" dirty="0">
                <a:latin typeface="Arial Black" pitchFamily="34" charset="0"/>
              </a:rPr>
              <a:t> </a:t>
            </a:r>
            <a:r>
              <a:rPr lang="en-US" b="1" dirty="0"/>
              <a:t> </a:t>
            </a:r>
          </a:p>
          <a:p>
            <a:pPr>
              <a:buNone/>
            </a:pPr>
            <a:r>
              <a:rPr lang="en-US" b="1" dirty="0"/>
              <a:t> </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a:xfrm>
            <a:off x="204952" y="1072055"/>
            <a:ext cx="11733048" cy="5344511"/>
          </a:xfrm>
        </p:spPr>
        <p:txBody>
          <a:bodyPr>
            <a:normAutofit/>
          </a:bodyPr>
          <a:lstStyle/>
          <a:p>
            <a:pPr>
              <a:buNone/>
            </a:pPr>
            <a:r>
              <a:rPr lang="en-US" b="1" dirty="0">
                <a:solidFill>
                  <a:schemeClr val="tx1">
                    <a:lumMod val="95000"/>
                    <a:lumOff val="5000"/>
                  </a:schemeClr>
                </a:solidFill>
                <a:latin typeface="Arial Black" pitchFamily="34" charset="0"/>
              </a:rPr>
              <a:t>			</a:t>
            </a:r>
            <a:r>
              <a:rPr lang="en-US" dirty="0">
                <a:latin typeface="Arial Black" pitchFamily="34" charset="0"/>
              </a:rPr>
              <a:t>RANKING ARRANGEMENT</a:t>
            </a:r>
            <a:endParaRPr lang="en-US" sz="1800" b="1" dirty="0">
              <a:solidFill>
                <a:schemeClr val="tx1">
                  <a:lumMod val="95000"/>
                  <a:lumOff val="5000"/>
                </a:schemeClr>
              </a:solidFill>
              <a:latin typeface="Arial Black" pitchFamily="34" charset="0"/>
            </a:endParaRPr>
          </a:p>
          <a:p>
            <a:pPr>
              <a:buNone/>
            </a:pPr>
            <a:r>
              <a:rPr lang="en-US" b="1" dirty="0">
                <a:latin typeface="Arial Black" pitchFamily="34" charset="0"/>
              </a:rPr>
              <a:t>Q 5</a:t>
            </a:r>
            <a:r>
              <a:rPr lang="en-US" b="1" dirty="0"/>
              <a:t>. In a row of 57 boys </a:t>
            </a:r>
            <a:r>
              <a:rPr lang="en-US" b="1" dirty="0" err="1"/>
              <a:t>mohan</a:t>
            </a:r>
            <a:r>
              <a:rPr lang="en-US" b="1" dirty="0"/>
              <a:t> is 21th from left end then what is his position from right end. </a:t>
            </a:r>
          </a:p>
          <a:p>
            <a:pPr>
              <a:buNone/>
            </a:pPr>
            <a:r>
              <a:rPr lang="en-US" b="1" dirty="0"/>
              <a:t>(a) 36 			</a:t>
            </a:r>
            <a:r>
              <a:rPr lang="en-US" b="1" dirty="0">
                <a:solidFill>
                  <a:srgbClr val="FF0000"/>
                </a:solidFill>
              </a:rPr>
              <a:t>(b) 37 	</a:t>
            </a:r>
            <a:r>
              <a:rPr lang="en-US" b="1" dirty="0"/>
              <a:t>		(c) 35 			(d) 34</a:t>
            </a:r>
          </a:p>
          <a:p>
            <a:pPr>
              <a:buNone/>
            </a:pPr>
            <a:r>
              <a:rPr lang="en-US" b="1" dirty="0"/>
              <a:t> </a:t>
            </a:r>
          </a:p>
          <a:p>
            <a:pPr>
              <a:buNone/>
            </a:pPr>
            <a:r>
              <a:rPr lang="en-US" b="1" dirty="0"/>
              <a:t>  </a:t>
            </a:r>
          </a:p>
          <a:p>
            <a:pPr>
              <a:buNone/>
            </a:pPr>
            <a:r>
              <a:rPr lang="en-US" b="1" dirty="0"/>
              <a:t> </a:t>
            </a:r>
          </a:p>
          <a:p>
            <a:pPr>
              <a:buNone/>
            </a:pPr>
            <a:r>
              <a:rPr lang="en-US" b="1" dirty="0">
                <a:latin typeface="Arial Black" pitchFamily="34" charset="0"/>
              </a:rPr>
              <a:t> </a:t>
            </a:r>
            <a:r>
              <a:rPr lang="en-US" b="1" dirty="0"/>
              <a:t> </a:t>
            </a:r>
          </a:p>
          <a:p>
            <a:pPr>
              <a:buNone/>
            </a:pPr>
            <a:r>
              <a:rPr lang="en-US" b="1" dirty="0"/>
              <a:t> </a:t>
            </a:r>
          </a:p>
        </p:txBody>
      </p:sp>
    </p:spTree>
    <p:extLst>
      <p:ext uri="{BB962C8B-B14F-4D97-AF65-F5344CB8AC3E}">
        <p14:creationId xmlns:p14="http://schemas.microsoft.com/office/powerpoint/2010/main" val="11885227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a:xfrm>
            <a:off x="204952" y="1072055"/>
            <a:ext cx="11733048" cy="5344511"/>
          </a:xfrm>
        </p:spPr>
        <p:txBody>
          <a:bodyPr>
            <a:normAutofit/>
          </a:bodyPr>
          <a:lstStyle/>
          <a:p>
            <a:pPr>
              <a:buNone/>
            </a:pPr>
            <a:r>
              <a:rPr lang="en-US" b="1" dirty="0">
                <a:solidFill>
                  <a:schemeClr val="tx1">
                    <a:lumMod val="95000"/>
                    <a:lumOff val="5000"/>
                  </a:schemeClr>
                </a:solidFill>
                <a:latin typeface="Arial Black" pitchFamily="34" charset="0"/>
              </a:rPr>
              <a:t>			</a:t>
            </a:r>
            <a:r>
              <a:rPr lang="en-US" dirty="0">
                <a:latin typeface="Arial Black" pitchFamily="34" charset="0"/>
              </a:rPr>
              <a:t>RANKING ARRANGEMENT</a:t>
            </a:r>
            <a:endParaRPr lang="en-US" sz="1800" b="1" dirty="0">
              <a:solidFill>
                <a:schemeClr val="tx1">
                  <a:lumMod val="95000"/>
                  <a:lumOff val="5000"/>
                </a:schemeClr>
              </a:solidFill>
              <a:latin typeface="Arial Black" pitchFamily="34" charset="0"/>
            </a:endParaRPr>
          </a:p>
          <a:p>
            <a:pPr>
              <a:buNone/>
            </a:pPr>
            <a:r>
              <a:rPr lang="en-US" b="1" dirty="0">
                <a:latin typeface="Arial Black" pitchFamily="34" charset="0"/>
              </a:rPr>
              <a:t>Q 6</a:t>
            </a:r>
            <a:r>
              <a:rPr lang="en-US" b="1" dirty="0"/>
              <a:t>. In a queue of 81 girls Vibha’s position from end is 30th. What is </a:t>
            </a:r>
            <a:r>
              <a:rPr lang="en-US" b="1" dirty="0" err="1"/>
              <a:t>Vibha’s</a:t>
            </a:r>
            <a:r>
              <a:rPr lang="en-US" b="1" dirty="0"/>
              <a:t> position from starting. </a:t>
            </a:r>
          </a:p>
          <a:p>
            <a:pPr>
              <a:buNone/>
            </a:pPr>
            <a:r>
              <a:rPr lang="en-US" b="1" dirty="0"/>
              <a:t>(a) 51 			(b) 52 			(c) 50 			(d) 60</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a:xfrm>
            <a:off x="204952" y="1000125"/>
            <a:ext cx="11684000" cy="5416441"/>
          </a:xfrm>
        </p:spPr>
        <p:txBody>
          <a:bodyPr>
            <a:normAutofit/>
          </a:bodyPr>
          <a:lstStyle/>
          <a:p>
            <a:pPr>
              <a:buNone/>
            </a:pPr>
            <a:r>
              <a:rPr lang="en-US" b="1" dirty="0">
                <a:solidFill>
                  <a:schemeClr val="tx1">
                    <a:lumMod val="95000"/>
                    <a:lumOff val="5000"/>
                  </a:schemeClr>
                </a:solidFill>
                <a:latin typeface="Arial Black" pitchFamily="34" charset="0"/>
              </a:rPr>
              <a:t>			</a:t>
            </a:r>
            <a:r>
              <a:rPr lang="en-US" dirty="0">
                <a:latin typeface="Arial Black" pitchFamily="34" charset="0"/>
              </a:rPr>
              <a:t>RANKING ARRANGEMENT</a:t>
            </a:r>
            <a:endParaRPr lang="en-US" sz="1800" b="1" dirty="0">
              <a:solidFill>
                <a:schemeClr val="tx1">
                  <a:lumMod val="95000"/>
                  <a:lumOff val="5000"/>
                </a:schemeClr>
              </a:solidFill>
              <a:latin typeface="Arial Black" pitchFamily="34" charset="0"/>
            </a:endParaRPr>
          </a:p>
          <a:p>
            <a:pPr>
              <a:buNone/>
            </a:pPr>
            <a:r>
              <a:rPr lang="en-US" b="1" dirty="0">
                <a:latin typeface="Arial Black" pitchFamily="34" charset="0"/>
              </a:rPr>
              <a:t>Q 6</a:t>
            </a:r>
            <a:r>
              <a:rPr lang="en-US" b="1" dirty="0"/>
              <a:t>. In a queue of 81 girls Vibha’s position from end is 30th. What is </a:t>
            </a:r>
            <a:r>
              <a:rPr lang="en-US" b="1" dirty="0" err="1"/>
              <a:t>Vibha’s</a:t>
            </a:r>
            <a:r>
              <a:rPr lang="en-US" b="1" dirty="0"/>
              <a:t> position from starting. </a:t>
            </a:r>
          </a:p>
          <a:p>
            <a:pPr>
              <a:buNone/>
            </a:pPr>
            <a:r>
              <a:rPr lang="en-US" b="1" dirty="0"/>
              <a:t>(a) 51 			</a:t>
            </a:r>
            <a:r>
              <a:rPr lang="en-US" b="1" dirty="0">
                <a:solidFill>
                  <a:srgbClr val="FF0000"/>
                </a:solidFill>
              </a:rPr>
              <a:t>(b) 52 </a:t>
            </a:r>
            <a:r>
              <a:rPr lang="en-US" b="1" dirty="0"/>
              <a:t>			(c) 50 			(d) 60</a:t>
            </a:r>
          </a:p>
        </p:txBody>
      </p:sp>
    </p:spTree>
    <p:extLst>
      <p:ext uri="{BB962C8B-B14F-4D97-AF65-F5344CB8AC3E}">
        <p14:creationId xmlns:p14="http://schemas.microsoft.com/office/powerpoint/2010/main" val="42041443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a:xfrm>
            <a:off x="204952" y="1072055"/>
            <a:ext cx="11733048" cy="5344511"/>
          </a:xfrm>
        </p:spPr>
        <p:txBody>
          <a:bodyPr>
            <a:normAutofit/>
          </a:bodyPr>
          <a:lstStyle/>
          <a:p>
            <a:pPr>
              <a:buNone/>
            </a:pPr>
            <a:r>
              <a:rPr lang="en-US" b="1" dirty="0">
                <a:solidFill>
                  <a:schemeClr val="tx1">
                    <a:lumMod val="95000"/>
                    <a:lumOff val="5000"/>
                  </a:schemeClr>
                </a:solidFill>
                <a:latin typeface="Arial Black" pitchFamily="34" charset="0"/>
              </a:rPr>
              <a:t>			</a:t>
            </a:r>
            <a:r>
              <a:rPr lang="en-US" dirty="0">
                <a:latin typeface="Arial Black" pitchFamily="34" charset="0"/>
              </a:rPr>
              <a:t>RANKING ARRANGEMENT</a:t>
            </a:r>
            <a:endParaRPr lang="en-US" sz="1800" b="1" dirty="0">
              <a:solidFill>
                <a:schemeClr val="tx1">
                  <a:lumMod val="95000"/>
                  <a:lumOff val="5000"/>
                </a:schemeClr>
              </a:solidFill>
              <a:latin typeface="Arial Black" pitchFamily="34" charset="0"/>
            </a:endParaRPr>
          </a:p>
          <a:p>
            <a:pPr>
              <a:buNone/>
            </a:pPr>
            <a:r>
              <a:rPr lang="en-US" b="1" dirty="0">
                <a:latin typeface="Arial Black" pitchFamily="34" charset="0"/>
              </a:rPr>
              <a:t>Q 7</a:t>
            </a:r>
            <a:r>
              <a:rPr lang="en-US" b="1" dirty="0"/>
              <a:t>. In a class of 48 students Mona’s position is 12th. If two new students join the class (they are more intelligent to Mona in study). Then what is Mona’s position from opposite side. </a:t>
            </a:r>
          </a:p>
          <a:p>
            <a:pPr>
              <a:buNone/>
            </a:pPr>
            <a:r>
              <a:rPr lang="en-US" b="1" dirty="0"/>
              <a:t>(a)35 			(b) 34 			(c) 36 			(d) 37 </a:t>
            </a:r>
          </a:p>
          <a:p>
            <a:pPr>
              <a:buNone/>
            </a:pPr>
            <a:r>
              <a:rPr lang="en-US" b="1" dirty="0"/>
              <a:t> </a:t>
            </a:r>
          </a:p>
          <a:p>
            <a:pPr>
              <a:buNone/>
            </a:pPr>
            <a:r>
              <a:rPr lang="en-US" b="1" dirty="0"/>
              <a:t> </a:t>
            </a:r>
          </a:p>
          <a:p>
            <a:pPr>
              <a:buNone/>
            </a:pPr>
            <a:r>
              <a:rPr lang="en-US" b="1" dirty="0"/>
              <a:t> </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a:xfrm>
            <a:off x="204952" y="1072055"/>
            <a:ext cx="11733048" cy="5344511"/>
          </a:xfrm>
        </p:spPr>
        <p:txBody>
          <a:bodyPr>
            <a:normAutofit/>
          </a:bodyPr>
          <a:lstStyle/>
          <a:p>
            <a:pPr>
              <a:buNone/>
            </a:pPr>
            <a:r>
              <a:rPr lang="en-US" b="1" dirty="0">
                <a:solidFill>
                  <a:schemeClr val="tx1">
                    <a:lumMod val="95000"/>
                    <a:lumOff val="5000"/>
                  </a:schemeClr>
                </a:solidFill>
                <a:latin typeface="Arial Black" pitchFamily="34" charset="0"/>
              </a:rPr>
              <a:t>			</a:t>
            </a:r>
            <a:r>
              <a:rPr lang="en-US" dirty="0">
                <a:latin typeface="Arial Black" pitchFamily="34" charset="0"/>
              </a:rPr>
              <a:t>RANKING ARRANGEMENT</a:t>
            </a:r>
            <a:endParaRPr lang="en-US" sz="1800" b="1" dirty="0">
              <a:solidFill>
                <a:schemeClr val="tx1">
                  <a:lumMod val="95000"/>
                  <a:lumOff val="5000"/>
                </a:schemeClr>
              </a:solidFill>
              <a:latin typeface="Arial Black" pitchFamily="34" charset="0"/>
            </a:endParaRPr>
          </a:p>
          <a:p>
            <a:pPr>
              <a:buNone/>
            </a:pPr>
            <a:r>
              <a:rPr lang="en-US" b="1" dirty="0">
                <a:latin typeface="Arial Black" pitchFamily="34" charset="0"/>
              </a:rPr>
              <a:t>Q 7</a:t>
            </a:r>
            <a:r>
              <a:rPr lang="en-US" b="1" dirty="0"/>
              <a:t>. In a class of 48 students Mona’s position is 12th. If two new students join the class (they are more intelligent to Mona in study). Then what is Mona’s position from opposite side. </a:t>
            </a:r>
          </a:p>
          <a:p>
            <a:pPr>
              <a:buNone/>
            </a:pPr>
            <a:r>
              <a:rPr lang="en-US" b="1" dirty="0"/>
              <a:t>(a)35 			(b) 34 			(c) 36 			</a:t>
            </a:r>
            <a:r>
              <a:rPr lang="en-US" b="1" dirty="0">
                <a:solidFill>
                  <a:srgbClr val="FF0000"/>
                </a:solidFill>
              </a:rPr>
              <a:t>(d) 37 </a:t>
            </a:r>
          </a:p>
          <a:p>
            <a:pPr>
              <a:buNone/>
            </a:pPr>
            <a:r>
              <a:rPr lang="en-US" b="1" dirty="0"/>
              <a:t> </a:t>
            </a:r>
          </a:p>
          <a:p>
            <a:pPr>
              <a:buNone/>
            </a:pPr>
            <a:r>
              <a:rPr lang="en-US" b="1" dirty="0"/>
              <a:t> </a:t>
            </a:r>
          </a:p>
          <a:p>
            <a:pPr>
              <a:buNone/>
            </a:pPr>
            <a:r>
              <a:rPr lang="en-US" b="1" dirty="0"/>
              <a:t> </a:t>
            </a:r>
          </a:p>
        </p:txBody>
      </p:sp>
    </p:spTree>
    <p:extLst>
      <p:ext uri="{BB962C8B-B14F-4D97-AF65-F5344CB8AC3E}">
        <p14:creationId xmlns:p14="http://schemas.microsoft.com/office/powerpoint/2010/main" val="157862668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a:xfrm>
            <a:off x="204952" y="1072055"/>
            <a:ext cx="11733048" cy="5344511"/>
          </a:xfrm>
        </p:spPr>
        <p:txBody>
          <a:bodyPr>
            <a:normAutofit/>
          </a:bodyPr>
          <a:lstStyle/>
          <a:p>
            <a:pPr>
              <a:buNone/>
            </a:pPr>
            <a:r>
              <a:rPr lang="en-US" b="1" dirty="0">
                <a:solidFill>
                  <a:schemeClr val="tx1">
                    <a:lumMod val="95000"/>
                    <a:lumOff val="5000"/>
                  </a:schemeClr>
                </a:solidFill>
                <a:latin typeface="Arial Black" pitchFamily="34" charset="0"/>
              </a:rPr>
              <a:t>			</a:t>
            </a:r>
            <a:r>
              <a:rPr lang="en-US" dirty="0">
                <a:latin typeface="Arial Black" pitchFamily="34" charset="0"/>
              </a:rPr>
              <a:t>RANKING ARRANGEMENT</a:t>
            </a:r>
            <a:endParaRPr lang="en-US" sz="1800" b="1" dirty="0">
              <a:solidFill>
                <a:schemeClr val="tx1">
                  <a:lumMod val="95000"/>
                  <a:lumOff val="5000"/>
                </a:schemeClr>
              </a:solidFill>
              <a:latin typeface="Arial Black" pitchFamily="34" charset="0"/>
            </a:endParaRPr>
          </a:p>
          <a:p>
            <a:pPr>
              <a:buNone/>
            </a:pPr>
            <a:r>
              <a:rPr lang="en-US" b="1" dirty="0">
                <a:latin typeface="Arial Black" pitchFamily="34" charset="0"/>
              </a:rPr>
              <a:t>Q 8</a:t>
            </a:r>
            <a:r>
              <a:rPr lang="en-US" b="1" dirty="0"/>
              <a:t>. In a row of boys, A is thirteenth from the left end, D is seventeenth from the right. If in this row A is eleventh from the right then what is the position of D from the left? </a:t>
            </a:r>
          </a:p>
          <a:p>
            <a:pPr>
              <a:buNone/>
            </a:pPr>
            <a:r>
              <a:rPr lang="en-US" b="1" dirty="0"/>
              <a:t>(a) 6</a:t>
            </a:r>
            <a:r>
              <a:rPr lang="en-US" b="1" baseline="30000" dirty="0"/>
              <a:t>th</a:t>
            </a:r>
            <a:r>
              <a:rPr lang="en-US" b="1" dirty="0"/>
              <a:t>	 		(b) 7</a:t>
            </a:r>
            <a:r>
              <a:rPr lang="en-US" b="1" baseline="30000" dirty="0"/>
              <a:t>th</a:t>
            </a:r>
            <a:r>
              <a:rPr lang="en-US" b="1" dirty="0"/>
              <a:t>	 		(c) 10</a:t>
            </a:r>
            <a:r>
              <a:rPr lang="en-US" b="1" baseline="30000" dirty="0"/>
              <a:t>th</a:t>
            </a:r>
            <a:r>
              <a:rPr lang="en-US" b="1" dirty="0"/>
              <a:t>		 (d) 12</a:t>
            </a:r>
            <a:r>
              <a:rPr lang="en-US" b="1" baseline="30000" dirty="0"/>
              <a:t>th</a:t>
            </a:r>
            <a:r>
              <a:rPr lang="en-US" b="1" dirty="0"/>
              <a:t>	</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a:xfrm>
            <a:off x="204952" y="1072055"/>
            <a:ext cx="11733048" cy="5344511"/>
          </a:xfrm>
        </p:spPr>
        <p:txBody>
          <a:bodyPr>
            <a:normAutofit/>
          </a:bodyPr>
          <a:lstStyle/>
          <a:p>
            <a:pPr>
              <a:buNone/>
            </a:pPr>
            <a:r>
              <a:rPr lang="en-US" b="1" dirty="0">
                <a:solidFill>
                  <a:schemeClr val="tx1">
                    <a:lumMod val="95000"/>
                    <a:lumOff val="5000"/>
                  </a:schemeClr>
                </a:solidFill>
                <a:latin typeface="Arial Black" pitchFamily="34" charset="0"/>
              </a:rPr>
              <a:t>			</a:t>
            </a:r>
            <a:r>
              <a:rPr lang="en-US" dirty="0">
                <a:latin typeface="Arial Black" pitchFamily="34" charset="0"/>
              </a:rPr>
              <a:t>RANKING ARRANGEMENT</a:t>
            </a:r>
            <a:endParaRPr lang="en-US" sz="1800" b="1" dirty="0">
              <a:solidFill>
                <a:schemeClr val="tx1">
                  <a:lumMod val="95000"/>
                  <a:lumOff val="5000"/>
                </a:schemeClr>
              </a:solidFill>
              <a:latin typeface="Arial Black" pitchFamily="34" charset="0"/>
            </a:endParaRPr>
          </a:p>
          <a:p>
            <a:pPr>
              <a:buNone/>
            </a:pPr>
            <a:r>
              <a:rPr lang="en-US" b="1" dirty="0">
                <a:latin typeface="Arial Black" pitchFamily="34" charset="0"/>
              </a:rPr>
              <a:t>Q 8</a:t>
            </a:r>
            <a:r>
              <a:rPr lang="en-US" b="1" dirty="0"/>
              <a:t>. In a row of boys, A is thirteenth from the left end, D is seventeenth from the right. If in this row A is eleventh from the right then what is the position of D from the left? </a:t>
            </a:r>
          </a:p>
          <a:p>
            <a:pPr>
              <a:buNone/>
            </a:pPr>
            <a:r>
              <a:rPr lang="en-US" b="1" dirty="0"/>
              <a:t>(a) 6</a:t>
            </a:r>
            <a:r>
              <a:rPr lang="en-US" b="1" baseline="30000" dirty="0"/>
              <a:t>th</a:t>
            </a:r>
            <a:r>
              <a:rPr lang="en-US" b="1" dirty="0"/>
              <a:t>	 		</a:t>
            </a:r>
            <a:r>
              <a:rPr lang="en-US" b="1" dirty="0">
                <a:solidFill>
                  <a:srgbClr val="FF0000"/>
                </a:solidFill>
              </a:rPr>
              <a:t>(b) 7</a:t>
            </a:r>
            <a:r>
              <a:rPr lang="en-US" b="1" baseline="30000" dirty="0">
                <a:solidFill>
                  <a:srgbClr val="FF0000"/>
                </a:solidFill>
              </a:rPr>
              <a:t>th</a:t>
            </a:r>
            <a:r>
              <a:rPr lang="en-US" b="1" dirty="0">
                <a:solidFill>
                  <a:srgbClr val="FF0000"/>
                </a:solidFill>
              </a:rPr>
              <a:t>	 </a:t>
            </a:r>
            <a:r>
              <a:rPr lang="en-US" b="1" dirty="0"/>
              <a:t>		(c) 10</a:t>
            </a:r>
            <a:r>
              <a:rPr lang="en-US" b="1" baseline="30000" dirty="0"/>
              <a:t>th</a:t>
            </a:r>
            <a:r>
              <a:rPr lang="en-US" b="1" dirty="0"/>
              <a:t>		 (d) 12</a:t>
            </a:r>
            <a:r>
              <a:rPr lang="en-US" b="1" baseline="30000" dirty="0"/>
              <a:t>th</a:t>
            </a:r>
            <a:r>
              <a:rPr lang="en-US" b="1" dirty="0"/>
              <a:t>	</a:t>
            </a:r>
          </a:p>
        </p:txBody>
      </p:sp>
    </p:spTree>
    <p:extLst>
      <p:ext uri="{BB962C8B-B14F-4D97-AF65-F5344CB8AC3E}">
        <p14:creationId xmlns:p14="http://schemas.microsoft.com/office/powerpoint/2010/main" val="428969257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a:xfrm>
            <a:off x="204952" y="1072055"/>
            <a:ext cx="11987048" cy="5344511"/>
          </a:xfrm>
        </p:spPr>
        <p:txBody>
          <a:bodyPr>
            <a:normAutofit/>
          </a:bodyPr>
          <a:lstStyle/>
          <a:p>
            <a:pPr>
              <a:buNone/>
            </a:pPr>
            <a:r>
              <a:rPr lang="en-US" b="1" dirty="0">
                <a:solidFill>
                  <a:schemeClr val="tx1">
                    <a:lumMod val="95000"/>
                    <a:lumOff val="5000"/>
                  </a:schemeClr>
                </a:solidFill>
                <a:latin typeface="Arial Black" pitchFamily="34" charset="0"/>
              </a:rPr>
              <a:t>			</a:t>
            </a:r>
            <a:r>
              <a:rPr lang="en-US" dirty="0">
                <a:latin typeface="Arial Black" pitchFamily="34" charset="0"/>
              </a:rPr>
              <a:t>RANKING ARRANGEMENT</a:t>
            </a:r>
            <a:endParaRPr lang="en-US" sz="1800" b="1" dirty="0">
              <a:solidFill>
                <a:schemeClr val="tx1">
                  <a:lumMod val="95000"/>
                  <a:lumOff val="5000"/>
                </a:schemeClr>
              </a:solidFill>
              <a:latin typeface="Arial Black" pitchFamily="34" charset="0"/>
            </a:endParaRPr>
          </a:p>
          <a:p>
            <a:pPr>
              <a:buNone/>
            </a:pPr>
            <a:r>
              <a:rPr lang="en-US" b="1" dirty="0">
                <a:latin typeface="Arial Black" pitchFamily="34" charset="0"/>
              </a:rPr>
              <a:t>Q 9</a:t>
            </a:r>
            <a:r>
              <a:rPr lang="en-US" b="1" dirty="0"/>
              <a:t>. Mohan is thirteenth from the left end in a row of children. Praveen is </a:t>
            </a:r>
            <a:r>
              <a:rPr lang="en-US" b="1" dirty="0" err="1"/>
              <a:t>twelth</a:t>
            </a:r>
            <a:r>
              <a:rPr lang="en-US" b="1" dirty="0"/>
              <a:t> from the right end and eighteenth from the left end. How many children are towards the right of </a:t>
            </a:r>
            <a:r>
              <a:rPr lang="en-US" b="1" dirty="0" err="1"/>
              <a:t>mohan</a:t>
            </a:r>
            <a:r>
              <a:rPr lang="en-US" b="1" dirty="0"/>
              <a:t> in that row? </a:t>
            </a:r>
          </a:p>
          <a:p>
            <a:pPr>
              <a:buNone/>
            </a:pPr>
            <a:r>
              <a:rPr lang="en-US" b="1" dirty="0"/>
              <a:t>(a) 16 			(b) 18 			(c) 17 			(d) Can’t be determined</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pic>
        <p:nvPicPr>
          <p:cNvPr id="4" name="Content Placeholder 3">
            <a:extLst>
              <a:ext uri="{FF2B5EF4-FFF2-40B4-BE49-F238E27FC236}">
                <a16:creationId xmlns:a16="http://schemas.microsoft.com/office/drawing/2014/main" id="{0B4E5535-3963-91AE-5162-9A195FE1F5A7}"/>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1152" t="40076" r="40772" b="25039"/>
          <a:stretch/>
        </p:blipFill>
        <p:spPr>
          <a:xfrm>
            <a:off x="526093" y="1415441"/>
            <a:ext cx="9513517" cy="4314450"/>
          </a:xfrm>
        </p:spPr>
      </p:pic>
    </p:spTree>
    <p:extLst>
      <p:ext uri="{BB962C8B-B14F-4D97-AF65-F5344CB8AC3E}">
        <p14:creationId xmlns:p14="http://schemas.microsoft.com/office/powerpoint/2010/main" val="44907068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a:xfrm>
            <a:off x="204952" y="1072055"/>
            <a:ext cx="11987048" cy="5344511"/>
          </a:xfrm>
        </p:spPr>
        <p:txBody>
          <a:bodyPr>
            <a:normAutofit/>
          </a:bodyPr>
          <a:lstStyle/>
          <a:p>
            <a:pPr>
              <a:buNone/>
            </a:pPr>
            <a:r>
              <a:rPr lang="en-US" b="1" dirty="0">
                <a:solidFill>
                  <a:schemeClr val="tx1">
                    <a:lumMod val="95000"/>
                    <a:lumOff val="5000"/>
                  </a:schemeClr>
                </a:solidFill>
                <a:latin typeface="Arial Black" pitchFamily="34" charset="0"/>
              </a:rPr>
              <a:t>			</a:t>
            </a:r>
            <a:r>
              <a:rPr lang="en-US" dirty="0">
                <a:latin typeface="Arial Black" pitchFamily="34" charset="0"/>
              </a:rPr>
              <a:t>RANKING ARRANGEMENT</a:t>
            </a:r>
            <a:endParaRPr lang="en-US" sz="1800" b="1" dirty="0">
              <a:solidFill>
                <a:schemeClr val="tx1">
                  <a:lumMod val="95000"/>
                  <a:lumOff val="5000"/>
                </a:schemeClr>
              </a:solidFill>
              <a:latin typeface="Arial Black" pitchFamily="34" charset="0"/>
            </a:endParaRPr>
          </a:p>
          <a:p>
            <a:pPr>
              <a:buNone/>
            </a:pPr>
            <a:r>
              <a:rPr lang="en-US" b="1" dirty="0">
                <a:latin typeface="Arial Black" pitchFamily="34" charset="0"/>
              </a:rPr>
              <a:t>Q 9</a:t>
            </a:r>
            <a:r>
              <a:rPr lang="en-US" b="1" dirty="0"/>
              <a:t>. Mohan is thirteenth from the left end in a row of children. Praveen is </a:t>
            </a:r>
            <a:r>
              <a:rPr lang="en-US" b="1" dirty="0" err="1"/>
              <a:t>twelth</a:t>
            </a:r>
            <a:r>
              <a:rPr lang="en-US" b="1" dirty="0"/>
              <a:t> from the right end and eighteenth from the left end. How many children are towards the right of </a:t>
            </a:r>
            <a:r>
              <a:rPr lang="en-US" b="1" dirty="0" err="1"/>
              <a:t>mohan</a:t>
            </a:r>
            <a:r>
              <a:rPr lang="en-US" b="1" dirty="0"/>
              <a:t> in that row? </a:t>
            </a:r>
          </a:p>
          <a:p>
            <a:pPr>
              <a:buNone/>
            </a:pPr>
            <a:r>
              <a:rPr lang="en-US" b="1" dirty="0">
                <a:solidFill>
                  <a:srgbClr val="FF0000"/>
                </a:solidFill>
              </a:rPr>
              <a:t>(a) 16 	</a:t>
            </a:r>
            <a:r>
              <a:rPr lang="en-US" b="1" dirty="0"/>
              <a:t>		(b) 18 			(c) 17 			(d) Can’t be determined</a:t>
            </a:r>
          </a:p>
        </p:txBody>
      </p:sp>
    </p:spTree>
    <p:extLst>
      <p:ext uri="{BB962C8B-B14F-4D97-AF65-F5344CB8AC3E}">
        <p14:creationId xmlns:p14="http://schemas.microsoft.com/office/powerpoint/2010/main" val="344940108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a:xfrm>
            <a:off x="204952" y="1072055"/>
            <a:ext cx="11733048" cy="5344511"/>
          </a:xfrm>
        </p:spPr>
        <p:txBody>
          <a:bodyPr>
            <a:normAutofit/>
          </a:bodyPr>
          <a:lstStyle/>
          <a:p>
            <a:pPr>
              <a:buNone/>
            </a:pPr>
            <a:r>
              <a:rPr lang="en-US" b="1" dirty="0">
                <a:solidFill>
                  <a:schemeClr val="tx1">
                    <a:lumMod val="95000"/>
                    <a:lumOff val="5000"/>
                  </a:schemeClr>
                </a:solidFill>
                <a:latin typeface="Arial Black" pitchFamily="34" charset="0"/>
              </a:rPr>
              <a:t>			</a:t>
            </a:r>
            <a:r>
              <a:rPr lang="en-US" dirty="0">
                <a:latin typeface="Arial Black" pitchFamily="34" charset="0"/>
              </a:rPr>
              <a:t>RANKING ARRANGEMENT</a:t>
            </a:r>
            <a:endParaRPr lang="en-US" sz="1800" b="1" dirty="0">
              <a:solidFill>
                <a:schemeClr val="tx1">
                  <a:lumMod val="95000"/>
                  <a:lumOff val="5000"/>
                </a:schemeClr>
              </a:solidFill>
              <a:latin typeface="Arial Black" pitchFamily="34" charset="0"/>
            </a:endParaRPr>
          </a:p>
          <a:p>
            <a:pPr>
              <a:buNone/>
            </a:pPr>
            <a:r>
              <a:rPr lang="en-US" b="1" dirty="0">
                <a:latin typeface="Arial Black" pitchFamily="34" charset="0"/>
              </a:rPr>
              <a:t>Q 10</a:t>
            </a:r>
            <a:r>
              <a:rPr lang="en-US" b="1" dirty="0"/>
              <a:t>. Raman is fifteenth from the front in a column of boys. There were thrice as many behind him as there were in front. How many boys are there between Raman and the seventh boy from the end of the column? </a:t>
            </a:r>
          </a:p>
          <a:p>
            <a:pPr>
              <a:buNone/>
            </a:pPr>
            <a:r>
              <a:rPr lang="en-US" b="1" dirty="0"/>
              <a:t>(a) 33 			(b) 34 			(c) 35 			(d) Data inadequate</a:t>
            </a:r>
          </a:p>
          <a:p>
            <a:pPr>
              <a:buNone/>
            </a:pPr>
            <a:r>
              <a:rPr lang="en-US" b="1" dirty="0"/>
              <a:t> </a:t>
            </a:r>
          </a:p>
          <a:p>
            <a:pPr>
              <a:buNone/>
            </a:pPr>
            <a:r>
              <a:rPr lang="en-US" b="1" dirty="0"/>
              <a:t> </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a:xfrm>
            <a:off x="204952" y="1072055"/>
            <a:ext cx="11733048" cy="5344511"/>
          </a:xfrm>
        </p:spPr>
        <p:txBody>
          <a:bodyPr>
            <a:normAutofit/>
          </a:bodyPr>
          <a:lstStyle/>
          <a:p>
            <a:pPr>
              <a:buNone/>
            </a:pPr>
            <a:r>
              <a:rPr lang="en-US" b="1" dirty="0">
                <a:solidFill>
                  <a:schemeClr val="tx1">
                    <a:lumMod val="95000"/>
                    <a:lumOff val="5000"/>
                  </a:schemeClr>
                </a:solidFill>
                <a:latin typeface="Arial Black" pitchFamily="34" charset="0"/>
              </a:rPr>
              <a:t>			</a:t>
            </a:r>
            <a:r>
              <a:rPr lang="en-US" dirty="0">
                <a:latin typeface="Arial Black" pitchFamily="34" charset="0"/>
              </a:rPr>
              <a:t>RANKING ARRANGEMENT</a:t>
            </a:r>
            <a:endParaRPr lang="en-US" sz="1800" b="1" dirty="0">
              <a:solidFill>
                <a:schemeClr val="tx1">
                  <a:lumMod val="95000"/>
                  <a:lumOff val="5000"/>
                </a:schemeClr>
              </a:solidFill>
              <a:latin typeface="Arial Black" pitchFamily="34" charset="0"/>
            </a:endParaRPr>
          </a:p>
          <a:p>
            <a:pPr>
              <a:buNone/>
            </a:pPr>
            <a:r>
              <a:rPr lang="en-US" b="1" dirty="0">
                <a:latin typeface="Arial Black" pitchFamily="34" charset="0"/>
              </a:rPr>
              <a:t>Q 10</a:t>
            </a:r>
            <a:r>
              <a:rPr lang="en-US" b="1" dirty="0"/>
              <a:t>. Raman is fifteenth from the front in a column of boys. There were thrice as many behind him as there were in front. How many boys are there between Raman and the seventh boy from the end of the column? </a:t>
            </a:r>
          </a:p>
          <a:p>
            <a:pPr>
              <a:buNone/>
            </a:pPr>
            <a:r>
              <a:rPr lang="en-US" b="1" dirty="0"/>
              <a:t>(a) 33 			(b) 34 			</a:t>
            </a:r>
            <a:r>
              <a:rPr lang="en-US" b="1" dirty="0">
                <a:solidFill>
                  <a:srgbClr val="FF0000"/>
                </a:solidFill>
              </a:rPr>
              <a:t>(c) 35 </a:t>
            </a:r>
            <a:r>
              <a:rPr lang="en-US" b="1" dirty="0"/>
              <a:t>			(d) Data inadequate</a:t>
            </a:r>
          </a:p>
          <a:p>
            <a:pPr>
              <a:buNone/>
            </a:pPr>
            <a:r>
              <a:rPr lang="en-US" b="1" dirty="0"/>
              <a:t> </a:t>
            </a:r>
          </a:p>
          <a:p>
            <a:pPr>
              <a:buNone/>
            </a:pPr>
            <a:r>
              <a:rPr lang="en-US" b="1" dirty="0"/>
              <a:t> </a:t>
            </a:r>
          </a:p>
        </p:txBody>
      </p:sp>
    </p:spTree>
    <p:extLst>
      <p:ext uri="{BB962C8B-B14F-4D97-AF65-F5344CB8AC3E}">
        <p14:creationId xmlns:p14="http://schemas.microsoft.com/office/powerpoint/2010/main" val="97470802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a:xfrm>
            <a:off x="204952" y="1072055"/>
            <a:ext cx="11733048" cy="5344511"/>
          </a:xfrm>
        </p:spPr>
        <p:txBody>
          <a:bodyPr>
            <a:normAutofit/>
          </a:bodyPr>
          <a:lstStyle/>
          <a:p>
            <a:pPr>
              <a:buNone/>
            </a:pPr>
            <a:r>
              <a:rPr lang="en-US" b="1" dirty="0">
                <a:solidFill>
                  <a:schemeClr val="tx1">
                    <a:lumMod val="95000"/>
                    <a:lumOff val="5000"/>
                  </a:schemeClr>
                </a:solidFill>
                <a:latin typeface="Arial Black" pitchFamily="34" charset="0"/>
              </a:rPr>
              <a:t>			</a:t>
            </a:r>
            <a:r>
              <a:rPr lang="en-US" dirty="0">
                <a:latin typeface="Arial Black" pitchFamily="34" charset="0"/>
              </a:rPr>
              <a:t>RANKING ARRANGEMENT</a:t>
            </a:r>
            <a:endParaRPr lang="en-US" sz="1800" b="1" dirty="0">
              <a:solidFill>
                <a:schemeClr val="tx1">
                  <a:lumMod val="95000"/>
                  <a:lumOff val="5000"/>
                </a:schemeClr>
              </a:solidFill>
              <a:latin typeface="Arial Black" pitchFamily="34" charset="0"/>
            </a:endParaRPr>
          </a:p>
          <a:p>
            <a:pPr>
              <a:buNone/>
            </a:pPr>
            <a:r>
              <a:rPr lang="en-US" b="1" dirty="0">
                <a:latin typeface="Arial Black" pitchFamily="34" charset="0"/>
              </a:rPr>
              <a:t>Q 11</a:t>
            </a:r>
            <a:r>
              <a:rPr lang="en-US" b="1" dirty="0"/>
              <a:t>. In a row of girls, there are 16 girls between </a:t>
            </a:r>
            <a:r>
              <a:rPr lang="en-US" b="1" dirty="0" err="1"/>
              <a:t>Priya</a:t>
            </a:r>
            <a:r>
              <a:rPr lang="en-US" b="1" dirty="0"/>
              <a:t> and Natasha. </a:t>
            </a:r>
            <a:r>
              <a:rPr lang="en-US" b="1" dirty="0" err="1"/>
              <a:t>priya</a:t>
            </a:r>
            <a:r>
              <a:rPr lang="en-US" b="1" dirty="0"/>
              <a:t> is thirty-second from the left end of the row. If </a:t>
            </a:r>
            <a:r>
              <a:rPr lang="en-US" b="1" dirty="0" err="1"/>
              <a:t>Priya</a:t>
            </a:r>
            <a:r>
              <a:rPr lang="en-US" b="1" dirty="0"/>
              <a:t> is nearer than Natasha to the right end of the row, then how far away is </a:t>
            </a:r>
            <a:r>
              <a:rPr lang="en-US" b="1" dirty="0" err="1"/>
              <a:t>natasha</a:t>
            </a:r>
            <a:r>
              <a:rPr lang="en-US" b="1" dirty="0"/>
              <a:t> from the left end of the row? </a:t>
            </a:r>
          </a:p>
          <a:p>
            <a:pPr>
              <a:buNone/>
            </a:pPr>
            <a:r>
              <a:rPr lang="en-US" b="1" dirty="0"/>
              <a:t>(a) Data inadequate 		(b) 14th 		(c) 15th 		(d) 16th</a:t>
            </a:r>
          </a:p>
          <a:p>
            <a:pPr>
              <a:buNone/>
            </a:pPr>
            <a:r>
              <a:rPr lang="en-US" b="1" dirty="0"/>
              <a:t> </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a:xfrm>
            <a:off x="204952" y="1072055"/>
            <a:ext cx="11733048" cy="5344511"/>
          </a:xfrm>
        </p:spPr>
        <p:txBody>
          <a:bodyPr>
            <a:normAutofit/>
          </a:bodyPr>
          <a:lstStyle/>
          <a:p>
            <a:pPr>
              <a:buNone/>
            </a:pPr>
            <a:r>
              <a:rPr lang="en-US" b="1" dirty="0">
                <a:solidFill>
                  <a:schemeClr val="tx1">
                    <a:lumMod val="95000"/>
                    <a:lumOff val="5000"/>
                  </a:schemeClr>
                </a:solidFill>
                <a:latin typeface="Arial Black" pitchFamily="34" charset="0"/>
              </a:rPr>
              <a:t>			</a:t>
            </a:r>
            <a:r>
              <a:rPr lang="en-US" dirty="0">
                <a:latin typeface="Arial Black" pitchFamily="34" charset="0"/>
              </a:rPr>
              <a:t>RANKING ARRANGEMENT</a:t>
            </a:r>
            <a:endParaRPr lang="en-US" sz="1800" b="1" dirty="0">
              <a:solidFill>
                <a:schemeClr val="tx1">
                  <a:lumMod val="95000"/>
                  <a:lumOff val="5000"/>
                </a:schemeClr>
              </a:solidFill>
              <a:latin typeface="Arial Black" pitchFamily="34" charset="0"/>
            </a:endParaRPr>
          </a:p>
          <a:p>
            <a:pPr>
              <a:buNone/>
            </a:pPr>
            <a:r>
              <a:rPr lang="en-US" b="1" dirty="0">
                <a:latin typeface="Arial Black" pitchFamily="34" charset="0"/>
              </a:rPr>
              <a:t>Q 11</a:t>
            </a:r>
            <a:r>
              <a:rPr lang="en-US" b="1" dirty="0"/>
              <a:t>. In a row of girls, there are 16 girls between </a:t>
            </a:r>
            <a:r>
              <a:rPr lang="en-US" b="1" dirty="0" err="1"/>
              <a:t>Priya</a:t>
            </a:r>
            <a:r>
              <a:rPr lang="en-US" b="1" dirty="0"/>
              <a:t> and Natasha. </a:t>
            </a:r>
            <a:r>
              <a:rPr lang="en-US" b="1" dirty="0" err="1"/>
              <a:t>priya</a:t>
            </a:r>
            <a:r>
              <a:rPr lang="en-US" b="1" dirty="0"/>
              <a:t> is thirty-second from the left end of the row. If </a:t>
            </a:r>
            <a:r>
              <a:rPr lang="en-US" b="1" dirty="0" err="1"/>
              <a:t>Priya</a:t>
            </a:r>
            <a:r>
              <a:rPr lang="en-US" b="1" dirty="0"/>
              <a:t> is nearer than Natasha to the right end of the row, then how far away is </a:t>
            </a:r>
            <a:r>
              <a:rPr lang="en-US" b="1" dirty="0" err="1"/>
              <a:t>natasha</a:t>
            </a:r>
            <a:r>
              <a:rPr lang="en-US" b="1" dirty="0"/>
              <a:t> from the left end of the row? </a:t>
            </a:r>
          </a:p>
          <a:p>
            <a:pPr>
              <a:buNone/>
            </a:pPr>
            <a:r>
              <a:rPr lang="en-US" b="1" dirty="0"/>
              <a:t>(a) Data inadequate 		(b) 14th 		</a:t>
            </a:r>
            <a:r>
              <a:rPr lang="en-US" b="1" dirty="0">
                <a:solidFill>
                  <a:srgbClr val="FF0000"/>
                </a:solidFill>
              </a:rPr>
              <a:t>(c) 15th </a:t>
            </a:r>
            <a:r>
              <a:rPr lang="en-US" b="1" dirty="0"/>
              <a:t>		(d) 16th</a:t>
            </a:r>
          </a:p>
          <a:p>
            <a:pPr>
              <a:buNone/>
            </a:pPr>
            <a:r>
              <a:rPr lang="en-US" b="1" dirty="0"/>
              <a:t> </a:t>
            </a:r>
          </a:p>
        </p:txBody>
      </p:sp>
    </p:spTree>
    <p:extLst>
      <p:ext uri="{BB962C8B-B14F-4D97-AF65-F5344CB8AC3E}">
        <p14:creationId xmlns:p14="http://schemas.microsoft.com/office/powerpoint/2010/main" val="146635748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a:xfrm>
            <a:off x="204952" y="1072055"/>
            <a:ext cx="11733048" cy="5344511"/>
          </a:xfrm>
        </p:spPr>
        <p:txBody>
          <a:bodyPr>
            <a:normAutofit/>
          </a:bodyPr>
          <a:lstStyle/>
          <a:p>
            <a:pPr>
              <a:buNone/>
            </a:pPr>
            <a:r>
              <a:rPr lang="en-US" b="1" dirty="0">
                <a:solidFill>
                  <a:schemeClr val="tx1">
                    <a:lumMod val="95000"/>
                    <a:lumOff val="5000"/>
                  </a:schemeClr>
                </a:solidFill>
                <a:latin typeface="Arial Black" pitchFamily="34" charset="0"/>
              </a:rPr>
              <a:t>			</a:t>
            </a:r>
            <a:r>
              <a:rPr lang="en-US" dirty="0">
                <a:latin typeface="Arial Black" pitchFamily="34" charset="0"/>
              </a:rPr>
              <a:t>RANKING ARRANGEMENT</a:t>
            </a:r>
            <a:endParaRPr lang="en-US" sz="1800" b="1" dirty="0">
              <a:solidFill>
                <a:schemeClr val="tx1">
                  <a:lumMod val="95000"/>
                  <a:lumOff val="5000"/>
                </a:schemeClr>
              </a:solidFill>
              <a:latin typeface="Arial Black" pitchFamily="34" charset="0"/>
            </a:endParaRPr>
          </a:p>
          <a:p>
            <a:pPr>
              <a:buNone/>
            </a:pPr>
            <a:r>
              <a:rPr lang="en-US" b="1" dirty="0">
                <a:latin typeface="Arial Black" pitchFamily="34" charset="0"/>
              </a:rPr>
              <a:t>Q 12</a:t>
            </a:r>
            <a:r>
              <a:rPr lang="en-US" b="1" dirty="0"/>
              <a:t>. In a row of boys , if A who is tenth from the left and B who is ninth from the right interchange their positions, A becomes fifteenth from the left. How many boys are there in the row? </a:t>
            </a:r>
          </a:p>
          <a:p>
            <a:pPr>
              <a:buNone/>
            </a:pPr>
            <a:r>
              <a:rPr lang="en-US" b="1" dirty="0"/>
              <a:t>(a) 23			(b) 27 			(c) 28 			(d) 31 </a:t>
            </a:r>
          </a:p>
          <a:p>
            <a:pPr>
              <a:buNone/>
            </a:pPr>
            <a:r>
              <a:rPr lang="en-US" b="1" dirty="0"/>
              <a:t> </a:t>
            </a:r>
          </a:p>
          <a:p>
            <a:pPr>
              <a:buNone/>
            </a:pPr>
            <a:r>
              <a:rPr lang="en-US" b="1" dirty="0"/>
              <a:t> </a:t>
            </a:r>
          </a:p>
          <a:p>
            <a:pPr>
              <a:buNone/>
            </a:pPr>
            <a:r>
              <a:rPr lang="en-US" b="1" dirty="0"/>
              <a:t> </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a:xfrm>
            <a:off x="204952" y="1072055"/>
            <a:ext cx="11733048" cy="5344511"/>
          </a:xfrm>
        </p:spPr>
        <p:txBody>
          <a:bodyPr>
            <a:normAutofit/>
          </a:bodyPr>
          <a:lstStyle/>
          <a:p>
            <a:pPr>
              <a:buNone/>
            </a:pPr>
            <a:r>
              <a:rPr lang="en-US" b="1" dirty="0">
                <a:solidFill>
                  <a:schemeClr val="tx1">
                    <a:lumMod val="95000"/>
                    <a:lumOff val="5000"/>
                  </a:schemeClr>
                </a:solidFill>
                <a:latin typeface="Arial Black" pitchFamily="34" charset="0"/>
              </a:rPr>
              <a:t>			</a:t>
            </a:r>
            <a:r>
              <a:rPr lang="en-US" dirty="0">
                <a:latin typeface="Arial Black" pitchFamily="34" charset="0"/>
              </a:rPr>
              <a:t>RANKING ARRANGEMENT</a:t>
            </a:r>
            <a:endParaRPr lang="en-US" sz="1800" b="1" dirty="0">
              <a:solidFill>
                <a:schemeClr val="tx1">
                  <a:lumMod val="95000"/>
                  <a:lumOff val="5000"/>
                </a:schemeClr>
              </a:solidFill>
              <a:latin typeface="Arial Black" pitchFamily="34" charset="0"/>
            </a:endParaRPr>
          </a:p>
          <a:p>
            <a:pPr>
              <a:buNone/>
            </a:pPr>
            <a:r>
              <a:rPr lang="en-US" b="1" dirty="0">
                <a:latin typeface="Arial Black" pitchFamily="34" charset="0"/>
              </a:rPr>
              <a:t>Q 12</a:t>
            </a:r>
            <a:r>
              <a:rPr lang="en-US" b="1" dirty="0"/>
              <a:t>. In a row of boys , if A who is tenth from the left and B who is ninth from the right interchange their positions, A becomes fifteenth from the left. How many boys are there in the row? </a:t>
            </a:r>
          </a:p>
          <a:p>
            <a:pPr>
              <a:buNone/>
            </a:pPr>
            <a:r>
              <a:rPr lang="en-US" b="1" dirty="0">
                <a:solidFill>
                  <a:srgbClr val="FF0000"/>
                </a:solidFill>
              </a:rPr>
              <a:t>(a) 23	</a:t>
            </a:r>
            <a:r>
              <a:rPr lang="en-US" b="1" dirty="0"/>
              <a:t>		(b) 27 			(c) 28 			(d) 31 </a:t>
            </a:r>
          </a:p>
          <a:p>
            <a:pPr>
              <a:buNone/>
            </a:pPr>
            <a:r>
              <a:rPr lang="en-US" b="1" dirty="0"/>
              <a:t> </a:t>
            </a:r>
          </a:p>
          <a:p>
            <a:pPr>
              <a:buNone/>
            </a:pPr>
            <a:r>
              <a:rPr lang="en-US" b="1" dirty="0"/>
              <a:t> </a:t>
            </a:r>
          </a:p>
          <a:p>
            <a:pPr>
              <a:buNone/>
            </a:pPr>
            <a:r>
              <a:rPr lang="en-US" b="1" dirty="0"/>
              <a:t> </a:t>
            </a:r>
          </a:p>
        </p:txBody>
      </p:sp>
    </p:spTree>
    <p:extLst>
      <p:ext uri="{BB962C8B-B14F-4D97-AF65-F5344CB8AC3E}">
        <p14:creationId xmlns:p14="http://schemas.microsoft.com/office/powerpoint/2010/main" val="395691988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a:xfrm>
            <a:off x="204952" y="1072055"/>
            <a:ext cx="11733048" cy="5344511"/>
          </a:xfrm>
        </p:spPr>
        <p:txBody>
          <a:bodyPr>
            <a:normAutofit/>
          </a:bodyPr>
          <a:lstStyle/>
          <a:p>
            <a:pPr>
              <a:buNone/>
            </a:pPr>
            <a:r>
              <a:rPr lang="en-US" b="1" dirty="0">
                <a:solidFill>
                  <a:schemeClr val="tx1">
                    <a:lumMod val="95000"/>
                    <a:lumOff val="5000"/>
                  </a:schemeClr>
                </a:solidFill>
                <a:latin typeface="Arial Black" pitchFamily="34" charset="0"/>
              </a:rPr>
              <a:t>			</a:t>
            </a:r>
            <a:r>
              <a:rPr lang="en-US" dirty="0">
                <a:latin typeface="Arial Black" pitchFamily="34" charset="0"/>
              </a:rPr>
              <a:t>RANKING ARRANGEMENT</a:t>
            </a:r>
            <a:endParaRPr lang="en-US" sz="1800" b="1" dirty="0">
              <a:solidFill>
                <a:schemeClr val="tx1">
                  <a:lumMod val="95000"/>
                  <a:lumOff val="5000"/>
                </a:schemeClr>
              </a:solidFill>
              <a:latin typeface="Arial Black" pitchFamily="34" charset="0"/>
            </a:endParaRPr>
          </a:p>
          <a:p>
            <a:pPr>
              <a:buNone/>
            </a:pPr>
            <a:r>
              <a:rPr lang="en-US" b="1" dirty="0">
                <a:latin typeface="Arial Black" pitchFamily="34" charset="0"/>
              </a:rPr>
              <a:t>Q 13</a:t>
            </a:r>
            <a:r>
              <a:rPr lang="en-US" b="1" dirty="0"/>
              <a:t>. Students line up in a queue in which </a:t>
            </a:r>
            <a:r>
              <a:rPr lang="en-US" b="1" dirty="0" err="1"/>
              <a:t>Ashish</a:t>
            </a:r>
            <a:r>
              <a:rPr lang="en-US" b="1" dirty="0"/>
              <a:t> stands </a:t>
            </a:r>
            <a:r>
              <a:rPr lang="en-US" b="1" dirty="0" err="1"/>
              <a:t>fifiteenth</a:t>
            </a:r>
            <a:r>
              <a:rPr lang="en-US" b="1" dirty="0"/>
              <a:t> from the left and </a:t>
            </a:r>
            <a:r>
              <a:rPr lang="en-US" b="1" dirty="0" err="1"/>
              <a:t>Sachin</a:t>
            </a:r>
            <a:r>
              <a:rPr lang="en-US" b="1" dirty="0"/>
              <a:t> is seventh from the right. if they interchange their places, </a:t>
            </a:r>
            <a:r>
              <a:rPr lang="en-US" b="1" dirty="0" err="1"/>
              <a:t>Sachin</a:t>
            </a:r>
            <a:r>
              <a:rPr lang="en-US" b="1" dirty="0"/>
              <a:t> would be fifteenth from the right. How many </a:t>
            </a:r>
            <a:r>
              <a:rPr lang="en-US" b="1" dirty="0" err="1"/>
              <a:t>srudents</a:t>
            </a:r>
            <a:r>
              <a:rPr lang="en-US" b="1" dirty="0"/>
              <a:t> are there in the queue? </a:t>
            </a:r>
          </a:p>
          <a:p>
            <a:pPr>
              <a:buNone/>
            </a:pPr>
            <a:r>
              <a:rPr lang="en-US" b="1" dirty="0"/>
              <a:t>(a) 21 			(B) 22 		(c) 29 			(d) none of these</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a:xfrm>
            <a:off x="204952" y="1072055"/>
            <a:ext cx="11733048" cy="5344511"/>
          </a:xfrm>
        </p:spPr>
        <p:txBody>
          <a:bodyPr>
            <a:normAutofit/>
          </a:bodyPr>
          <a:lstStyle/>
          <a:p>
            <a:pPr>
              <a:buNone/>
            </a:pPr>
            <a:r>
              <a:rPr lang="en-US" b="1" dirty="0">
                <a:solidFill>
                  <a:schemeClr val="tx1">
                    <a:lumMod val="95000"/>
                    <a:lumOff val="5000"/>
                  </a:schemeClr>
                </a:solidFill>
                <a:latin typeface="Arial Black" pitchFamily="34" charset="0"/>
              </a:rPr>
              <a:t>			</a:t>
            </a:r>
            <a:r>
              <a:rPr lang="en-US" dirty="0">
                <a:latin typeface="Arial Black" pitchFamily="34" charset="0"/>
              </a:rPr>
              <a:t>RANKING ARRANGEMENT</a:t>
            </a:r>
            <a:endParaRPr lang="en-US" sz="1800" b="1" dirty="0">
              <a:solidFill>
                <a:schemeClr val="tx1">
                  <a:lumMod val="95000"/>
                  <a:lumOff val="5000"/>
                </a:schemeClr>
              </a:solidFill>
              <a:latin typeface="Arial Black" pitchFamily="34" charset="0"/>
            </a:endParaRPr>
          </a:p>
          <a:p>
            <a:pPr>
              <a:buNone/>
            </a:pPr>
            <a:r>
              <a:rPr lang="en-US" b="1" dirty="0">
                <a:latin typeface="Arial Black" pitchFamily="34" charset="0"/>
              </a:rPr>
              <a:t>Q 13</a:t>
            </a:r>
            <a:r>
              <a:rPr lang="en-US" b="1" dirty="0"/>
              <a:t>. Students line up in a queue in which </a:t>
            </a:r>
            <a:r>
              <a:rPr lang="en-US" b="1" dirty="0" err="1"/>
              <a:t>Ashish</a:t>
            </a:r>
            <a:r>
              <a:rPr lang="en-US" b="1" dirty="0"/>
              <a:t> stands </a:t>
            </a:r>
            <a:r>
              <a:rPr lang="en-US" b="1" dirty="0" err="1"/>
              <a:t>fifiteenth</a:t>
            </a:r>
            <a:r>
              <a:rPr lang="en-US" b="1" dirty="0"/>
              <a:t> from the left and </a:t>
            </a:r>
            <a:r>
              <a:rPr lang="en-US" b="1" dirty="0" err="1"/>
              <a:t>Sachin</a:t>
            </a:r>
            <a:r>
              <a:rPr lang="en-US" b="1" dirty="0"/>
              <a:t> is seventh from the right. if they interchange their places, </a:t>
            </a:r>
            <a:r>
              <a:rPr lang="en-US" b="1" dirty="0" err="1"/>
              <a:t>Sachin</a:t>
            </a:r>
            <a:r>
              <a:rPr lang="en-US" b="1" dirty="0"/>
              <a:t> would be fifteenth from the right. How many </a:t>
            </a:r>
            <a:r>
              <a:rPr lang="en-US" b="1" dirty="0" err="1"/>
              <a:t>srudents</a:t>
            </a:r>
            <a:r>
              <a:rPr lang="en-US" b="1" dirty="0"/>
              <a:t> are there in the queue? </a:t>
            </a:r>
          </a:p>
          <a:p>
            <a:pPr>
              <a:buNone/>
            </a:pPr>
            <a:r>
              <a:rPr lang="en-US" b="1" dirty="0"/>
              <a:t>(a) 21 			(B) 22 		</a:t>
            </a:r>
            <a:r>
              <a:rPr lang="en-US" b="1" dirty="0">
                <a:solidFill>
                  <a:srgbClr val="FF0000"/>
                </a:solidFill>
              </a:rPr>
              <a:t>(c) 29 </a:t>
            </a:r>
            <a:r>
              <a:rPr lang="en-US" b="1" dirty="0"/>
              <a:t>			(d) none of these</a:t>
            </a:r>
          </a:p>
        </p:txBody>
      </p:sp>
    </p:spTree>
    <p:extLst>
      <p:ext uri="{BB962C8B-B14F-4D97-AF65-F5344CB8AC3E}">
        <p14:creationId xmlns:p14="http://schemas.microsoft.com/office/powerpoint/2010/main" val="133386363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a:xfrm>
            <a:off x="204952" y="1072055"/>
            <a:ext cx="11733048" cy="5344511"/>
          </a:xfrm>
        </p:spPr>
        <p:txBody>
          <a:bodyPr>
            <a:normAutofit/>
          </a:bodyPr>
          <a:lstStyle/>
          <a:p>
            <a:pPr>
              <a:buNone/>
            </a:pPr>
            <a:r>
              <a:rPr lang="en-US" b="1" dirty="0">
                <a:solidFill>
                  <a:schemeClr val="tx1">
                    <a:lumMod val="95000"/>
                    <a:lumOff val="5000"/>
                  </a:schemeClr>
                </a:solidFill>
                <a:latin typeface="Arial Black" pitchFamily="34" charset="0"/>
              </a:rPr>
              <a:t>			</a:t>
            </a:r>
            <a:r>
              <a:rPr lang="en-US" dirty="0">
                <a:latin typeface="Arial Black" pitchFamily="34" charset="0"/>
              </a:rPr>
              <a:t>RANKING ARRANGEMENT</a:t>
            </a:r>
            <a:endParaRPr lang="en-US" sz="1800" b="1" dirty="0">
              <a:solidFill>
                <a:schemeClr val="tx1">
                  <a:lumMod val="95000"/>
                  <a:lumOff val="5000"/>
                </a:schemeClr>
              </a:solidFill>
              <a:latin typeface="Arial Black" pitchFamily="34" charset="0"/>
            </a:endParaRPr>
          </a:p>
          <a:p>
            <a:pPr>
              <a:buNone/>
            </a:pPr>
            <a:r>
              <a:rPr lang="en-US" b="1" dirty="0">
                <a:latin typeface="Arial Black" pitchFamily="34" charset="0"/>
              </a:rPr>
              <a:t>Q 14</a:t>
            </a:r>
            <a:r>
              <a:rPr lang="en-US" b="1" dirty="0"/>
              <a:t>. In a row of children, </a:t>
            </a:r>
            <a:r>
              <a:rPr lang="en-US" b="1" dirty="0" err="1"/>
              <a:t>Deepti</a:t>
            </a:r>
            <a:r>
              <a:rPr lang="en-US" b="1" dirty="0"/>
              <a:t> is ninth from the left and </a:t>
            </a:r>
            <a:r>
              <a:rPr lang="en-US" b="1" dirty="0" err="1"/>
              <a:t>kashish</a:t>
            </a:r>
            <a:r>
              <a:rPr lang="en-US" b="1" dirty="0"/>
              <a:t> is thirteenth from the right. They exchange their positions and then </a:t>
            </a:r>
            <a:r>
              <a:rPr lang="en-US" b="1" dirty="0" err="1"/>
              <a:t>Deepti</a:t>
            </a:r>
            <a:r>
              <a:rPr lang="en-US" b="1" dirty="0"/>
              <a:t> becomes seventeenth from the left. Find the new position of </a:t>
            </a:r>
            <a:r>
              <a:rPr lang="en-US" b="1" dirty="0" err="1"/>
              <a:t>Kashish</a:t>
            </a:r>
            <a:r>
              <a:rPr lang="en-US" b="1" dirty="0"/>
              <a:t> from the right end of the row. </a:t>
            </a:r>
          </a:p>
          <a:p>
            <a:pPr>
              <a:buNone/>
            </a:pPr>
            <a:r>
              <a:rPr lang="en-US" b="1" dirty="0"/>
              <a:t>(a) 20 			(b) 21 			(c) 27 			(d) 31</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pic>
        <p:nvPicPr>
          <p:cNvPr id="4" name="Content Placeholder 3">
            <a:extLst>
              <a:ext uri="{FF2B5EF4-FFF2-40B4-BE49-F238E27FC236}">
                <a16:creationId xmlns:a16="http://schemas.microsoft.com/office/drawing/2014/main" id="{2E152924-6915-D230-4A49-A835647886EA}"/>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1936" t="26650" r="39125" b="33572"/>
          <a:stretch/>
        </p:blipFill>
        <p:spPr>
          <a:xfrm>
            <a:off x="582460" y="1152395"/>
            <a:ext cx="9463414" cy="4807533"/>
          </a:xfrm>
        </p:spPr>
      </p:pic>
    </p:spTree>
    <p:extLst>
      <p:ext uri="{BB962C8B-B14F-4D97-AF65-F5344CB8AC3E}">
        <p14:creationId xmlns:p14="http://schemas.microsoft.com/office/powerpoint/2010/main" val="229865610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a:xfrm>
            <a:off x="204952" y="1072055"/>
            <a:ext cx="11733048" cy="5344511"/>
          </a:xfrm>
        </p:spPr>
        <p:txBody>
          <a:bodyPr>
            <a:normAutofit/>
          </a:bodyPr>
          <a:lstStyle/>
          <a:p>
            <a:pPr>
              <a:buNone/>
            </a:pPr>
            <a:r>
              <a:rPr lang="en-US" b="1" dirty="0">
                <a:solidFill>
                  <a:schemeClr val="tx1">
                    <a:lumMod val="95000"/>
                    <a:lumOff val="5000"/>
                  </a:schemeClr>
                </a:solidFill>
                <a:latin typeface="Arial Black" pitchFamily="34" charset="0"/>
              </a:rPr>
              <a:t>			</a:t>
            </a:r>
            <a:r>
              <a:rPr lang="en-US" dirty="0">
                <a:latin typeface="Arial Black" pitchFamily="34" charset="0"/>
              </a:rPr>
              <a:t>RANKING ARRANGEMENT</a:t>
            </a:r>
            <a:endParaRPr lang="en-US" sz="1800" b="1" dirty="0">
              <a:solidFill>
                <a:schemeClr val="tx1">
                  <a:lumMod val="95000"/>
                  <a:lumOff val="5000"/>
                </a:schemeClr>
              </a:solidFill>
              <a:latin typeface="Arial Black" pitchFamily="34" charset="0"/>
            </a:endParaRPr>
          </a:p>
          <a:p>
            <a:pPr>
              <a:buNone/>
            </a:pPr>
            <a:r>
              <a:rPr lang="en-US" b="1" dirty="0">
                <a:latin typeface="Arial Black" pitchFamily="34" charset="0"/>
              </a:rPr>
              <a:t>Q 14</a:t>
            </a:r>
            <a:r>
              <a:rPr lang="en-US" b="1" dirty="0"/>
              <a:t>. In a row of children, </a:t>
            </a:r>
            <a:r>
              <a:rPr lang="en-US" b="1" dirty="0" err="1"/>
              <a:t>Deepti</a:t>
            </a:r>
            <a:r>
              <a:rPr lang="en-US" b="1" dirty="0"/>
              <a:t> is ninth from the left and </a:t>
            </a:r>
            <a:r>
              <a:rPr lang="en-US" b="1" dirty="0" err="1"/>
              <a:t>kashish</a:t>
            </a:r>
            <a:r>
              <a:rPr lang="en-US" b="1" dirty="0"/>
              <a:t> is thirteenth from the right. They exchange their positions and then </a:t>
            </a:r>
            <a:r>
              <a:rPr lang="en-US" b="1" dirty="0" err="1"/>
              <a:t>Deepti</a:t>
            </a:r>
            <a:r>
              <a:rPr lang="en-US" b="1" dirty="0"/>
              <a:t> becomes seventeenth from the left. Find the new position of </a:t>
            </a:r>
            <a:r>
              <a:rPr lang="en-US" b="1" dirty="0" err="1"/>
              <a:t>Kashish</a:t>
            </a:r>
            <a:r>
              <a:rPr lang="en-US" b="1" dirty="0"/>
              <a:t> from the right end of the row. </a:t>
            </a:r>
          </a:p>
          <a:p>
            <a:pPr>
              <a:buNone/>
            </a:pPr>
            <a:r>
              <a:rPr lang="en-US" b="1" dirty="0"/>
              <a:t>(a) 20 			</a:t>
            </a:r>
            <a:r>
              <a:rPr lang="en-US" b="1" dirty="0">
                <a:solidFill>
                  <a:srgbClr val="FF0000"/>
                </a:solidFill>
              </a:rPr>
              <a:t>(b) 21 	</a:t>
            </a:r>
            <a:r>
              <a:rPr lang="en-US" b="1" dirty="0"/>
              <a:t>		(c) 27 			(d) 31</a:t>
            </a:r>
          </a:p>
        </p:txBody>
      </p:sp>
    </p:spTree>
    <p:extLst>
      <p:ext uri="{BB962C8B-B14F-4D97-AF65-F5344CB8AC3E}">
        <p14:creationId xmlns:p14="http://schemas.microsoft.com/office/powerpoint/2010/main" val="380770611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a:xfrm>
            <a:off x="204952" y="1072055"/>
            <a:ext cx="11733048" cy="5344511"/>
          </a:xfrm>
        </p:spPr>
        <p:txBody>
          <a:bodyPr>
            <a:normAutofit/>
          </a:bodyPr>
          <a:lstStyle/>
          <a:p>
            <a:pPr>
              <a:buNone/>
            </a:pPr>
            <a:r>
              <a:rPr lang="en-US" b="1" dirty="0">
                <a:solidFill>
                  <a:schemeClr val="tx1">
                    <a:lumMod val="95000"/>
                    <a:lumOff val="5000"/>
                  </a:schemeClr>
                </a:solidFill>
                <a:latin typeface="Arial Black" pitchFamily="34" charset="0"/>
              </a:rPr>
              <a:t>			</a:t>
            </a:r>
            <a:r>
              <a:rPr lang="en-US" dirty="0">
                <a:latin typeface="Arial Black" pitchFamily="34" charset="0"/>
              </a:rPr>
              <a:t>RANKING ARRANGEMENT</a:t>
            </a:r>
            <a:endParaRPr lang="en-US" sz="1800" b="1" dirty="0">
              <a:solidFill>
                <a:schemeClr val="tx1">
                  <a:lumMod val="95000"/>
                  <a:lumOff val="5000"/>
                </a:schemeClr>
              </a:solidFill>
              <a:latin typeface="Arial Black" pitchFamily="34" charset="0"/>
            </a:endParaRPr>
          </a:p>
          <a:p>
            <a:pPr>
              <a:buNone/>
            </a:pPr>
            <a:r>
              <a:rPr lang="en-US" b="1" dirty="0">
                <a:latin typeface="Arial Black" pitchFamily="34" charset="0"/>
              </a:rPr>
              <a:t>Q 15</a:t>
            </a:r>
            <a:r>
              <a:rPr lang="en-US" b="1" dirty="0"/>
              <a:t>. In a row of girls, kamala is tenth from the left and </a:t>
            </a:r>
            <a:r>
              <a:rPr lang="en-US" b="1" dirty="0" err="1"/>
              <a:t>Vimla</a:t>
            </a:r>
            <a:r>
              <a:rPr lang="en-US" b="1" dirty="0"/>
              <a:t> is </a:t>
            </a:r>
            <a:r>
              <a:rPr lang="en-US" b="1" dirty="0" err="1"/>
              <a:t>twelth</a:t>
            </a:r>
            <a:r>
              <a:rPr lang="en-US" b="1" dirty="0"/>
              <a:t> from the right. when they exchange their places, Kamala is sixteenth from the left. What is the new position of </a:t>
            </a:r>
            <a:r>
              <a:rPr lang="en-US" b="1" dirty="0" err="1"/>
              <a:t>Vimla</a:t>
            </a:r>
            <a:r>
              <a:rPr lang="en-US" b="1" dirty="0"/>
              <a:t> from the right? </a:t>
            </a:r>
          </a:p>
          <a:p>
            <a:pPr>
              <a:buNone/>
            </a:pPr>
            <a:r>
              <a:rPr lang="en-US" b="1" dirty="0"/>
              <a:t>(a) 28th 		(b) 22nd 		(c) 26th 		(d) 18th</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a:xfrm>
            <a:off x="204952" y="1072055"/>
            <a:ext cx="11733048" cy="5344511"/>
          </a:xfrm>
        </p:spPr>
        <p:txBody>
          <a:bodyPr>
            <a:normAutofit/>
          </a:bodyPr>
          <a:lstStyle/>
          <a:p>
            <a:pPr>
              <a:buNone/>
            </a:pPr>
            <a:r>
              <a:rPr lang="en-US" b="1" dirty="0">
                <a:solidFill>
                  <a:schemeClr val="tx1">
                    <a:lumMod val="95000"/>
                    <a:lumOff val="5000"/>
                  </a:schemeClr>
                </a:solidFill>
                <a:latin typeface="Arial Black" pitchFamily="34" charset="0"/>
              </a:rPr>
              <a:t>			</a:t>
            </a:r>
            <a:r>
              <a:rPr lang="en-US" dirty="0">
                <a:latin typeface="Arial Black" pitchFamily="34" charset="0"/>
              </a:rPr>
              <a:t>RANKING ARRANGEMENT</a:t>
            </a:r>
            <a:endParaRPr lang="en-US" sz="1800" b="1" dirty="0">
              <a:solidFill>
                <a:schemeClr val="tx1">
                  <a:lumMod val="95000"/>
                  <a:lumOff val="5000"/>
                </a:schemeClr>
              </a:solidFill>
              <a:latin typeface="Arial Black" pitchFamily="34" charset="0"/>
            </a:endParaRPr>
          </a:p>
          <a:p>
            <a:pPr>
              <a:buNone/>
            </a:pPr>
            <a:r>
              <a:rPr lang="en-US" b="1" dirty="0">
                <a:latin typeface="Arial Black" pitchFamily="34" charset="0"/>
              </a:rPr>
              <a:t>Q 15</a:t>
            </a:r>
            <a:r>
              <a:rPr lang="en-US" b="1" dirty="0"/>
              <a:t>. In a row of girls, kamala is tenth from the left and </a:t>
            </a:r>
            <a:r>
              <a:rPr lang="en-US" b="1" dirty="0" err="1"/>
              <a:t>Vimla</a:t>
            </a:r>
            <a:r>
              <a:rPr lang="en-US" b="1" dirty="0"/>
              <a:t> is </a:t>
            </a:r>
            <a:r>
              <a:rPr lang="en-US" b="1" dirty="0" err="1"/>
              <a:t>twelth</a:t>
            </a:r>
            <a:r>
              <a:rPr lang="en-US" b="1" dirty="0"/>
              <a:t> from the right. when they exchange their places, Kamala is sixteenth from the left. What is the new position of </a:t>
            </a:r>
            <a:r>
              <a:rPr lang="en-US" b="1" dirty="0" err="1"/>
              <a:t>Vimla</a:t>
            </a:r>
            <a:r>
              <a:rPr lang="en-US" b="1" dirty="0"/>
              <a:t> from the right? </a:t>
            </a:r>
          </a:p>
          <a:p>
            <a:pPr>
              <a:buNone/>
            </a:pPr>
            <a:r>
              <a:rPr lang="en-US" b="1" dirty="0"/>
              <a:t>(a) 28th 		(b) 22nd 		(c) 26th 		</a:t>
            </a:r>
            <a:r>
              <a:rPr lang="en-US" b="1" dirty="0">
                <a:solidFill>
                  <a:srgbClr val="FF0000"/>
                </a:solidFill>
              </a:rPr>
              <a:t>(d) 18th</a:t>
            </a:r>
          </a:p>
        </p:txBody>
      </p:sp>
    </p:spTree>
    <p:extLst>
      <p:ext uri="{BB962C8B-B14F-4D97-AF65-F5344CB8AC3E}">
        <p14:creationId xmlns:p14="http://schemas.microsoft.com/office/powerpoint/2010/main" val="119761320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a:xfrm>
            <a:off x="204952" y="1072055"/>
            <a:ext cx="11733048" cy="5344511"/>
          </a:xfrm>
        </p:spPr>
        <p:txBody>
          <a:bodyPr>
            <a:normAutofit/>
          </a:bodyPr>
          <a:lstStyle/>
          <a:p>
            <a:pPr>
              <a:buNone/>
            </a:pPr>
            <a:r>
              <a:rPr lang="en-US" b="1" dirty="0">
                <a:solidFill>
                  <a:schemeClr val="tx1">
                    <a:lumMod val="95000"/>
                    <a:lumOff val="5000"/>
                  </a:schemeClr>
                </a:solidFill>
                <a:latin typeface="Arial Black" pitchFamily="34" charset="0"/>
              </a:rPr>
              <a:t>			</a:t>
            </a:r>
            <a:r>
              <a:rPr lang="en-US" dirty="0">
                <a:latin typeface="Arial Black" pitchFamily="34" charset="0"/>
              </a:rPr>
              <a:t>RANKING ARRANGEMENT</a:t>
            </a:r>
            <a:endParaRPr lang="en-US" sz="1800" b="1" dirty="0">
              <a:solidFill>
                <a:schemeClr val="tx1">
                  <a:lumMod val="95000"/>
                  <a:lumOff val="5000"/>
                </a:schemeClr>
              </a:solidFill>
              <a:latin typeface="Arial Black" pitchFamily="34" charset="0"/>
            </a:endParaRPr>
          </a:p>
          <a:p>
            <a:pPr>
              <a:buNone/>
            </a:pPr>
            <a:r>
              <a:rPr lang="en-US" b="1" dirty="0">
                <a:latin typeface="Arial Black" pitchFamily="34" charset="0"/>
              </a:rPr>
              <a:t>Q 16</a:t>
            </a:r>
            <a:r>
              <a:rPr lang="en-US" b="1" dirty="0"/>
              <a:t>. In a queue of boy </a:t>
            </a:r>
            <a:r>
              <a:rPr lang="en-US" b="1" dirty="0" err="1"/>
              <a:t>shailesh</a:t>
            </a:r>
            <a:r>
              <a:rPr lang="en-US" b="1" dirty="0"/>
              <a:t> is 20th from starting and </a:t>
            </a:r>
            <a:r>
              <a:rPr lang="en-US" b="1" dirty="0" err="1"/>
              <a:t>Anish</a:t>
            </a:r>
            <a:r>
              <a:rPr lang="en-US" b="1" dirty="0"/>
              <a:t> is 15th from end. There are 14 person between them. What is the maximum number of person in queue? </a:t>
            </a:r>
          </a:p>
          <a:p>
            <a:pPr>
              <a:buNone/>
            </a:pPr>
            <a:r>
              <a:rPr lang="en-US" b="1" dirty="0"/>
              <a:t>(a) 44 			(b) 43 			(c) 49 			(d) 45</a:t>
            </a:r>
          </a:p>
          <a:p>
            <a:pPr>
              <a:buNone/>
            </a:pPr>
            <a:r>
              <a:rPr lang="en-US" b="1" dirty="0"/>
              <a:t> </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a:xfrm>
            <a:off x="204952" y="1072055"/>
            <a:ext cx="11733048" cy="5344511"/>
          </a:xfrm>
        </p:spPr>
        <p:txBody>
          <a:bodyPr>
            <a:normAutofit/>
          </a:bodyPr>
          <a:lstStyle/>
          <a:p>
            <a:pPr>
              <a:buNone/>
            </a:pPr>
            <a:r>
              <a:rPr lang="en-US" b="1" dirty="0">
                <a:solidFill>
                  <a:schemeClr val="tx1">
                    <a:lumMod val="95000"/>
                    <a:lumOff val="5000"/>
                  </a:schemeClr>
                </a:solidFill>
                <a:latin typeface="Arial Black" pitchFamily="34" charset="0"/>
              </a:rPr>
              <a:t>			</a:t>
            </a:r>
            <a:r>
              <a:rPr lang="en-US" dirty="0">
                <a:latin typeface="Arial Black" pitchFamily="34" charset="0"/>
              </a:rPr>
              <a:t>RANKING ARRANGEMENT</a:t>
            </a:r>
            <a:endParaRPr lang="en-US" sz="1800" b="1" dirty="0">
              <a:solidFill>
                <a:schemeClr val="tx1">
                  <a:lumMod val="95000"/>
                  <a:lumOff val="5000"/>
                </a:schemeClr>
              </a:solidFill>
              <a:latin typeface="Arial Black" pitchFamily="34" charset="0"/>
            </a:endParaRPr>
          </a:p>
          <a:p>
            <a:pPr>
              <a:buNone/>
            </a:pPr>
            <a:r>
              <a:rPr lang="en-US" b="1" dirty="0">
                <a:latin typeface="Arial Black" pitchFamily="34" charset="0"/>
              </a:rPr>
              <a:t>Q 16</a:t>
            </a:r>
            <a:r>
              <a:rPr lang="en-US" b="1" dirty="0"/>
              <a:t>. In a queue of boy </a:t>
            </a:r>
            <a:r>
              <a:rPr lang="en-US" b="1" dirty="0" err="1"/>
              <a:t>shailesh</a:t>
            </a:r>
            <a:r>
              <a:rPr lang="en-US" b="1" dirty="0"/>
              <a:t> is 20th from starting and </a:t>
            </a:r>
            <a:r>
              <a:rPr lang="en-US" b="1" dirty="0" err="1"/>
              <a:t>Anish</a:t>
            </a:r>
            <a:r>
              <a:rPr lang="en-US" b="1" dirty="0"/>
              <a:t> is 15th from end. There are 14 person between them. What is the maximum number of person in queue? </a:t>
            </a:r>
          </a:p>
          <a:p>
            <a:pPr>
              <a:buNone/>
            </a:pPr>
            <a:r>
              <a:rPr lang="en-US" b="1" dirty="0"/>
              <a:t>(a) 44 			(b) 43 		</a:t>
            </a:r>
            <a:r>
              <a:rPr lang="en-US" b="1" dirty="0">
                <a:solidFill>
                  <a:srgbClr val="FF0000"/>
                </a:solidFill>
              </a:rPr>
              <a:t>	(c) 49 	</a:t>
            </a:r>
            <a:r>
              <a:rPr lang="en-US" b="1" dirty="0"/>
              <a:t>		(d) 45</a:t>
            </a:r>
          </a:p>
          <a:p>
            <a:pPr>
              <a:buNone/>
            </a:pPr>
            <a:r>
              <a:rPr lang="en-US" b="1" dirty="0"/>
              <a:t> </a:t>
            </a:r>
          </a:p>
        </p:txBody>
      </p:sp>
    </p:spTree>
    <p:extLst>
      <p:ext uri="{BB962C8B-B14F-4D97-AF65-F5344CB8AC3E}">
        <p14:creationId xmlns:p14="http://schemas.microsoft.com/office/powerpoint/2010/main" val="392897551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a:xfrm>
            <a:off x="204952" y="1072055"/>
            <a:ext cx="11733048" cy="5344511"/>
          </a:xfrm>
        </p:spPr>
        <p:txBody>
          <a:bodyPr>
            <a:normAutofit/>
          </a:bodyPr>
          <a:lstStyle/>
          <a:p>
            <a:pPr>
              <a:buNone/>
            </a:pPr>
            <a:r>
              <a:rPr lang="en-US" b="1" dirty="0">
                <a:solidFill>
                  <a:schemeClr val="tx1">
                    <a:lumMod val="95000"/>
                    <a:lumOff val="5000"/>
                  </a:schemeClr>
                </a:solidFill>
                <a:latin typeface="Arial Black" pitchFamily="34" charset="0"/>
              </a:rPr>
              <a:t>			</a:t>
            </a:r>
            <a:r>
              <a:rPr lang="en-US" dirty="0">
                <a:latin typeface="Arial Black" pitchFamily="34" charset="0"/>
              </a:rPr>
              <a:t>RANKING ARRANGEMENT</a:t>
            </a:r>
            <a:endParaRPr lang="en-US" sz="1800" b="1" dirty="0">
              <a:solidFill>
                <a:schemeClr val="tx1">
                  <a:lumMod val="95000"/>
                  <a:lumOff val="5000"/>
                </a:schemeClr>
              </a:solidFill>
              <a:latin typeface="Arial Black" pitchFamily="34" charset="0"/>
            </a:endParaRPr>
          </a:p>
          <a:p>
            <a:pPr>
              <a:buNone/>
            </a:pPr>
            <a:r>
              <a:rPr lang="en-US" b="1" dirty="0">
                <a:latin typeface="Arial Black" pitchFamily="34" charset="0"/>
              </a:rPr>
              <a:t>Q 17</a:t>
            </a:r>
            <a:r>
              <a:rPr lang="en-US" b="1" dirty="0"/>
              <a:t>. In a row of girls </a:t>
            </a:r>
            <a:r>
              <a:rPr lang="en-US" b="1" dirty="0" err="1"/>
              <a:t>Seema</a:t>
            </a:r>
            <a:r>
              <a:rPr lang="en-US" b="1" dirty="0"/>
              <a:t> is 20th from starting and </a:t>
            </a:r>
            <a:r>
              <a:rPr lang="en-US" b="1" dirty="0" err="1"/>
              <a:t>Rina</a:t>
            </a:r>
            <a:r>
              <a:rPr lang="en-US" b="1" dirty="0"/>
              <a:t> is 25th from end. There are 8 girls between them. Total number of girls are? </a:t>
            </a:r>
          </a:p>
          <a:p>
            <a:pPr>
              <a:buNone/>
            </a:pPr>
            <a:r>
              <a:rPr lang="en-US" b="1" dirty="0"/>
              <a:t>(a) 35 			(b) 53 			(c) 55 			(d) either 35 or 53</a:t>
            </a:r>
          </a:p>
          <a:p>
            <a:pPr>
              <a:buNone/>
            </a:pPr>
            <a:r>
              <a:rPr lang="en-US" b="1" dirty="0"/>
              <a:t> </a:t>
            </a:r>
          </a:p>
          <a:p>
            <a:pPr>
              <a:buNone/>
            </a:pPr>
            <a:r>
              <a:rPr lang="en-US" b="1" dirty="0"/>
              <a:t> </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a:xfrm>
            <a:off x="204952" y="1072055"/>
            <a:ext cx="11733048" cy="5344511"/>
          </a:xfrm>
        </p:spPr>
        <p:txBody>
          <a:bodyPr>
            <a:normAutofit/>
          </a:bodyPr>
          <a:lstStyle/>
          <a:p>
            <a:pPr>
              <a:buNone/>
            </a:pPr>
            <a:r>
              <a:rPr lang="en-US" b="1" dirty="0">
                <a:solidFill>
                  <a:schemeClr val="tx1">
                    <a:lumMod val="95000"/>
                    <a:lumOff val="5000"/>
                  </a:schemeClr>
                </a:solidFill>
                <a:latin typeface="Arial Black" pitchFamily="34" charset="0"/>
              </a:rPr>
              <a:t>			</a:t>
            </a:r>
            <a:r>
              <a:rPr lang="en-US" dirty="0">
                <a:latin typeface="Arial Black" pitchFamily="34" charset="0"/>
              </a:rPr>
              <a:t>RANKING ARRANGEMENT</a:t>
            </a:r>
            <a:endParaRPr lang="en-US" sz="1800" b="1" dirty="0">
              <a:solidFill>
                <a:schemeClr val="tx1">
                  <a:lumMod val="95000"/>
                  <a:lumOff val="5000"/>
                </a:schemeClr>
              </a:solidFill>
              <a:latin typeface="Arial Black" pitchFamily="34" charset="0"/>
            </a:endParaRPr>
          </a:p>
          <a:p>
            <a:pPr>
              <a:buNone/>
            </a:pPr>
            <a:r>
              <a:rPr lang="en-US" b="1" dirty="0">
                <a:latin typeface="Arial Black" pitchFamily="34" charset="0"/>
              </a:rPr>
              <a:t>Q 17</a:t>
            </a:r>
            <a:r>
              <a:rPr lang="en-US" b="1" dirty="0"/>
              <a:t>. In a row of girls </a:t>
            </a:r>
            <a:r>
              <a:rPr lang="en-US" b="1" dirty="0" err="1"/>
              <a:t>Seema</a:t>
            </a:r>
            <a:r>
              <a:rPr lang="en-US" b="1" dirty="0"/>
              <a:t> is 20th from starting and </a:t>
            </a:r>
            <a:r>
              <a:rPr lang="en-US" b="1" dirty="0" err="1"/>
              <a:t>Rina</a:t>
            </a:r>
            <a:r>
              <a:rPr lang="en-US" b="1" dirty="0"/>
              <a:t> is 25th from end. There are 8 girls between them. Total number of girls are? </a:t>
            </a:r>
          </a:p>
          <a:p>
            <a:pPr>
              <a:buNone/>
            </a:pPr>
            <a:r>
              <a:rPr lang="en-US" b="1" dirty="0"/>
              <a:t>(a) 35 			(b) 53 			(c) 55 			</a:t>
            </a:r>
            <a:r>
              <a:rPr lang="en-US" b="1" dirty="0">
                <a:solidFill>
                  <a:srgbClr val="FF0000"/>
                </a:solidFill>
              </a:rPr>
              <a:t>(d) either 35 or 53</a:t>
            </a:r>
          </a:p>
          <a:p>
            <a:pPr>
              <a:buNone/>
            </a:pPr>
            <a:r>
              <a:rPr lang="en-US" b="1" dirty="0"/>
              <a:t> </a:t>
            </a:r>
          </a:p>
          <a:p>
            <a:pPr>
              <a:buNone/>
            </a:pPr>
            <a:r>
              <a:rPr lang="en-US" b="1" dirty="0"/>
              <a:t> </a:t>
            </a:r>
          </a:p>
        </p:txBody>
      </p:sp>
    </p:spTree>
    <p:extLst>
      <p:ext uri="{BB962C8B-B14F-4D97-AF65-F5344CB8AC3E}">
        <p14:creationId xmlns:p14="http://schemas.microsoft.com/office/powerpoint/2010/main" val="10564498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a:xfrm>
            <a:off x="204952" y="1072055"/>
            <a:ext cx="11733048" cy="5344511"/>
          </a:xfrm>
        </p:spPr>
        <p:txBody>
          <a:bodyPr>
            <a:normAutofit/>
          </a:bodyPr>
          <a:lstStyle/>
          <a:p>
            <a:pPr>
              <a:buNone/>
            </a:pPr>
            <a:r>
              <a:rPr lang="en-US" b="1" dirty="0">
                <a:solidFill>
                  <a:schemeClr val="tx1">
                    <a:lumMod val="95000"/>
                    <a:lumOff val="5000"/>
                  </a:schemeClr>
                </a:solidFill>
                <a:latin typeface="Arial Black" pitchFamily="34" charset="0"/>
              </a:rPr>
              <a:t>			</a:t>
            </a:r>
            <a:r>
              <a:rPr lang="en-US" dirty="0">
                <a:latin typeface="Arial Black" pitchFamily="34" charset="0"/>
              </a:rPr>
              <a:t>RANKING ARRANGEMENT</a:t>
            </a:r>
            <a:endParaRPr lang="en-US" sz="1800" b="1" dirty="0">
              <a:solidFill>
                <a:schemeClr val="tx1">
                  <a:lumMod val="95000"/>
                  <a:lumOff val="5000"/>
                </a:schemeClr>
              </a:solidFill>
              <a:latin typeface="Arial Black" pitchFamily="34" charset="0"/>
            </a:endParaRPr>
          </a:p>
          <a:p>
            <a:pPr>
              <a:buNone/>
            </a:pPr>
            <a:r>
              <a:rPr lang="en-US" b="1" dirty="0">
                <a:latin typeface="Arial Black" pitchFamily="34" charset="0"/>
              </a:rPr>
              <a:t>Q 18</a:t>
            </a:r>
            <a:r>
              <a:rPr lang="en-US" b="1" dirty="0"/>
              <a:t>. In a queue of 20 boys, D is fourteenth from the front and F is ninth from the bottom. How many boy are there between D and F? </a:t>
            </a:r>
          </a:p>
          <a:p>
            <a:pPr>
              <a:buNone/>
            </a:pPr>
            <a:r>
              <a:rPr lang="en-US" b="1" dirty="0"/>
              <a:t>(a) 2 			(b) 3 			(c) 1 			(d) Data inadequate</a:t>
            </a:r>
          </a:p>
          <a:p>
            <a:pPr>
              <a:buNone/>
            </a:pPr>
            <a:r>
              <a:rPr lang="en-US" b="1" dirty="0"/>
              <a:t>  </a:t>
            </a:r>
          </a:p>
          <a:p>
            <a:pPr>
              <a:buNone/>
            </a:pPr>
            <a:r>
              <a:rPr lang="en-US" b="1" dirty="0"/>
              <a:t> </a:t>
            </a: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a:xfrm>
            <a:off x="204952" y="1072055"/>
            <a:ext cx="11733048" cy="5344511"/>
          </a:xfrm>
        </p:spPr>
        <p:txBody>
          <a:bodyPr>
            <a:normAutofit/>
          </a:bodyPr>
          <a:lstStyle/>
          <a:p>
            <a:pPr>
              <a:buNone/>
            </a:pPr>
            <a:r>
              <a:rPr lang="en-US" b="1" dirty="0">
                <a:solidFill>
                  <a:schemeClr val="tx1">
                    <a:lumMod val="95000"/>
                    <a:lumOff val="5000"/>
                  </a:schemeClr>
                </a:solidFill>
                <a:latin typeface="Arial Black" pitchFamily="34" charset="0"/>
              </a:rPr>
              <a:t>			</a:t>
            </a:r>
            <a:r>
              <a:rPr lang="en-US" dirty="0">
                <a:latin typeface="Arial Black" pitchFamily="34" charset="0"/>
              </a:rPr>
              <a:t>RANKING ARRANGEMENT</a:t>
            </a:r>
            <a:endParaRPr lang="en-US" sz="1800" b="1" dirty="0">
              <a:solidFill>
                <a:schemeClr val="tx1">
                  <a:lumMod val="95000"/>
                  <a:lumOff val="5000"/>
                </a:schemeClr>
              </a:solidFill>
              <a:latin typeface="Arial Black" pitchFamily="34" charset="0"/>
            </a:endParaRPr>
          </a:p>
          <a:p>
            <a:pPr>
              <a:buNone/>
            </a:pPr>
            <a:r>
              <a:rPr lang="en-US" b="1" dirty="0">
                <a:latin typeface="Arial Black" pitchFamily="34" charset="0"/>
              </a:rPr>
              <a:t>Q 18</a:t>
            </a:r>
            <a:r>
              <a:rPr lang="en-US" b="1" dirty="0"/>
              <a:t>. In a queue of 20 boys, D is fourteenth from the front and F is ninth from the bottom. How many boy are there between D and F? </a:t>
            </a:r>
          </a:p>
          <a:p>
            <a:pPr>
              <a:buNone/>
            </a:pPr>
            <a:r>
              <a:rPr lang="en-US" b="1" dirty="0"/>
              <a:t>(a) 2 			(b) 3 			</a:t>
            </a:r>
            <a:r>
              <a:rPr lang="en-US" b="1" dirty="0">
                <a:solidFill>
                  <a:srgbClr val="FF0000"/>
                </a:solidFill>
              </a:rPr>
              <a:t>(c) 1 	</a:t>
            </a:r>
            <a:r>
              <a:rPr lang="en-US" b="1" dirty="0"/>
              <a:t>		(d) Data inadequate</a:t>
            </a:r>
          </a:p>
          <a:p>
            <a:pPr>
              <a:buNone/>
            </a:pPr>
            <a:r>
              <a:rPr lang="en-US" b="1" dirty="0"/>
              <a:t>  </a:t>
            </a:r>
          </a:p>
          <a:p>
            <a:pPr>
              <a:buNone/>
            </a:pPr>
            <a:r>
              <a:rPr lang="en-US" b="1" dirty="0"/>
              <a:t> </a:t>
            </a:r>
          </a:p>
        </p:txBody>
      </p:sp>
    </p:spTree>
    <p:extLst>
      <p:ext uri="{BB962C8B-B14F-4D97-AF65-F5344CB8AC3E}">
        <p14:creationId xmlns:p14="http://schemas.microsoft.com/office/powerpoint/2010/main" val="353282523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a:xfrm>
            <a:off x="204952" y="1072055"/>
            <a:ext cx="11733048" cy="5344511"/>
          </a:xfrm>
        </p:spPr>
        <p:txBody>
          <a:bodyPr>
            <a:normAutofit/>
          </a:bodyPr>
          <a:lstStyle/>
          <a:p>
            <a:pPr>
              <a:buNone/>
            </a:pPr>
            <a:r>
              <a:rPr lang="en-US" b="1" dirty="0">
                <a:solidFill>
                  <a:schemeClr val="tx1">
                    <a:lumMod val="95000"/>
                    <a:lumOff val="5000"/>
                  </a:schemeClr>
                </a:solidFill>
                <a:latin typeface="Arial Black" pitchFamily="34" charset="0"/>
              </a:rPr>
              <a:t>			</a:t>
            </a:r>
            <a:r>
              <a:rPr lang="en-US" dirty="0">
                <a:latin typeface="Arial Black" pitchFamily="34" charset="0"/>
              </a:rPr>
              <a:t>RANKING ARRANGEMENT</a:t>
            </a:r>
            <a:endParaRPr lang="en-US" sz="1800" b="1" dirty="0">
              <a:solidFill>
                <a:schemeClr val="tx1">
                  <a:lumMod val="95000"/>
                  <a:lumOff val="5000"/>
                </a:schemeClr>
              </a:solidFill>
              <a:latin typeface="Arial Black" pitchFamily="34" charset="0"/>
            </a:endParaRPr>
          </a:p>
          <a:p>
            <a:pPr>
              <a:buNone/>
            </a:pPr>
            <a:r>
              <a:rPr lang="en-US" b="1" dirty="0">
                <a:latin typeface="Arial Black" pitchFamily="34" charset="0"/>
              </a:rPr>
              <a:t>Q 19</a:t>
            </a:r>
            <a:r>
              <a:rPr lang="en-US" b="1" dirty="0"/>
              <a:t>. In a row of boys </a:t>
            </a:r>
            <a:r>
              <a:rPr lang="en-US" b="1" dirty="0" err="1"/>
              <a:t>Madan</a:t>
            </a:r>
            <a:r>
              <a:rPr lang="en-US" b="1" dirty="0"/>
              <a:t> is twentieth from the left end twelfth from the right end </a:t>
            </a:r>
            <a:r>
              <a:rPr lang="en-US" b="1" dirty="0" err="1"/>
              <a:t>Pratap</a:t>
            </a:r>
            <a:r>
              <a:rPr lang="en-US" b="1" dirty="0"/>
              <a:t> is fifteenth from right end in that row. How many boys are there between </a:t>
            </a:r>
            <a:r>
              <a:rPr lang="en-US" b="1" dirty="0" err="1"/>
              <a:t>Madan</a:t>
            </a:r>
            <a:r>
              <a:rPr lang="en-US" b="1" dirty="0"/>
              <a:t> and </a:t>
            </a:r>
            <a:r>
              <a:rPr lang="en-US" b="1" dirty="0" err="1"/>
              <a:t>Pratap</a:t>
            </a:r>
            <a:r>
              <a:rPr lang="en-US" b="1" dirty="0"/>
              <a:t>? </a:t>
            </a:r>
          </a:p>
          <a:p>
            <a:pPr>
              <a:buNone/>
            </a:pPr>
            <a:r>
              <a:rPr lang="en-US" b="1" dirty="0"/>
              <a:t>(a) 4 			(b) 2 			(c) 3 			(d) 5</a:t>
            </a:r>
          </a:p>
          <a:p>
            <a:pPr>
              <a:buNone/>
            </a:pPr>
            <a:r>
              <a:rPr lang="en-US" b="1" dirty="0"/>
              <a:t>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pic>
        <p:nvPicPr>
          <p:cNvPr id="4" name="Content Placeholder 3">
            <a:extLst>
              <a:ext uri="{FF2B5EF4-FFF2-40B4-BE49-F238E27FC236}">
                <a16:creationId xmlns:a16="http://schemas.microsoft.com/office/drawing/2014/main" id="{56A901BC-9D15-2657-8061-1E653BB8309D}"/>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2015" t="42209" r="39281" b="39093"/>
          <a:stretch/>
        </p:blipFill>
        <p:spPr>
          <a:xfrm>
            <a:off x="613775" y="1446755"/>
            <a:ext cx="10519457" cy="3588708"/>
          </a:xfrm>
        </p:spPr>
      </p:pic>
    </p:spTree>
    <p:extLst>
      <p:ext uri="{BB962C8B-B14F-4D97-AF65-F5344CB8AC3E}">
        <p14:creationId xmlns:p14="http://schemas.microsoft.com/office/powerpoint/2010/main" val="423110336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a:xfrm>
            <a:off x="204952" y="1072055"/>
            <a:ext cx="11733048" cy="5344511"/>
          </a:xfrm>
        </p:spPr>
        <p:txBody>
          <a:bodyPr>
            <a:normAutofit/>
          </a:bodyPr>
          <a:lstStyle/>
          <a:p>
            <a:pPr>
              <a:buNone/>
            </a:pPr>
            <a:r>
              <a:rPr lang="en-US" b="1" dirty="0">
                <a:solidFill>
                  <a:schemeClr val="tx1">
                    <a:lumMod val="95000"/>
                    <a:lumOff val="5000"/>
                  </a:schemeClr>
                </a:solidFill>
                <a:latin typeface="Arial Black" pitchFamily="34" charset="0"/>
              </a:rPr>
              <a:t>			</a:t>
            </a:r>
            <a:r>
              <a:rPr lang="en-US" dirty="0">
                <a:latin typeface="Arial Black" pitchFamily="34" charset="0"/>
              </a:rPr>
              <a:t>RANKING ARRANGEMENT</a:t>
            </a:r>
            <a:endParaRPr lang="en-US" sz="1800" b="1" dirty="0">
              <a:solidFill>
                <a:schemeClr val="tx1">
                  <a:lumMod val="95000"/>
                  <a:lumOff val="5000"/>
                </a:schemeClr>
              </a:solidFill>
              <a:latin typeface="Arial Black" pitchFamily="34" charset="0"/>
            </a:endParaRPr>
          </a:p>
          <a:p>
            <a:pPr>
              <a:buNone/>
            </a:pPr>
            <a:r>
              <a:rPr lang="en-US" b="1" dirty="0">
                <a:latin typeface="Arial Black" pitchFamily="34" charset="0"/>
              </a:rPr>
              <a:t>Q 19</a:t>
            </a:r>
            <a:r>
              <a:rPr lang="en-US" b="1" dirty="0"/>
              <a:t>. In a row of boys </a:t>
            </a:r>
            <a:r>
              <a:rPr lang="en-US" b="1" dirty="0" err="1"/>
              <a:t>Madan</a:t>
            </a:r>
            <a:r>
              <a:rPr lang="en-US" b="1" dirty="0"/>
              <a:t> is twentieth from the left end twelfth from the right end </a:t>
            </a:r>
            <a:r>
              <a:rPr lang="en-US" b="1" dirty="0" err="1"/>
              <a:t>Pratap</a:t>
            </a:r>
            <a:r>
              <a:rPr lang="en-US" b="1" dirty="0"/>
              <a:t> is fifteenth from right end in that row. How many boys are there between </a:t>
            </a:r>
            <a:r>
              <a:rPr lang="en-US" b="1" dirty="0" err="1"/>
              <a:t>Madan</a:t>
            </a:r>
            <a:r>
              <a:rPr lang="en-US" b="1" dirty="0"/>
              <a:t> and </a:t>
            </a:r>
            <a:r>
              <a:rPr lang="en-US" b="1" dirty="0" err="1"/>
              <a:t>Pratap</a:t>
            </a:r>
            <a:r>
              <a:rPr lang="en-US" b="1" dirty="0"/>
              <a:t>? </a:t>
            </a:r>
          </a:p>
          <a:p>
            <a:pPr>
              <a:buNone/>
            </a:pPr>
            <a:r>
              <a:rPr lang="en-US" b="1" dirty="0"/>
              <a:t>(a) 4 			</a:t>
            </a:r>
            <a:r>
              <a:rPr lang="en-US" b="1" dirty="0">
                <a:solidFill>
                  <a:srgbClr val="FF0000"/>
                </a:solidFill>
              </a:rPr>
              <a:t>(b) 2 		</a:t>
            </a:r>
            <a:r>
              <a:rPr lang="en-US" b="1" dirty="0"/>
              <a:t>	(c) 3 			(d) 5</a:t>
            </a:r>
          </a:p>
          <a:p>
            <a:pPr>
              <a:buNone/>
            </a:pPr>
            <a:r>
              <a:rPr lang="en-US" b="1" dirty="0"/>
              <a:t> </a:t>
            </a:r>
          </a:p>
        </p:txBody>
      </p:sp>
    </p:spTree>
    <p:extLst>
      <p:ext uri="{BB962C8B-B14F-4D97-AF65-F5344CB8AC3E}">
        <p14:creationId xmlns:p14="http://schemas.microsoft.com/office/powerpoint/2010/main" val="18088656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a:xfrm>
            <a:off x="204952" y="1072055"/>
            <a:ext cx="11733048" cy="5344511"/>
          </a:xfrm>
        </p:spPr>
        <p:txBody>
          <a:bodyPr>
            <a:normAutofit/>
          </a:bodyPr>
          <a:lstStyle/>
          <a:p>
            <a:pPr>
              <a:buNone/>
            </a:pPr>
            <a:r>
              <a:rPr lang="en-US" b="1" dirty="0">
                <a:solidFill>
                  <a:schemeClr val="tx1">
                    <a:lumMod val="95000"/>
                    <a:lumOff val="5000"/>
                  </a:schemeClr>
                </a:solidFill>
                <a:latin typeface="Arial Black" pitchFamily="34" charset="0"/>
              </a:rPr>
              <a:t>			</a:t>
            </a:r>
            <a:r>
              <a:rPr lang="en-US" dirty="0">
                <a:latin typeface="Arial Black" pitchFamily="34" charset="0"/>
              </a:rPr>
              <a:t>RANKING ARRANGEMENT</a:t>
            </a:r>
            <a:endParaRPr lang="en-US" sz="1800" b="1" dirty="0">
              <a:solidFill>
                <a:schemeClr val="tx1">
                  <a:lumMod val="95000"/>
                  <a:lumOff val="5000"/>
                </a:schemeClr>
              </a:solidFill>
              <a:latin typeface="Arial Black" pitchFamily="34" charset="0"/>
            </a:endParaRPr>
          </a:p>
          <a:p>
            <a:pPr>
              <a:buNone/>
            </a:pPr>
            <a:r>
              <a:rPr lang="en-US" b="1" dirty="0">
                <a:latin typeface="Arial Black" pitchFamily="34" charset="0"/>
              </a:rPr>
              <a:t>Q </a:t>
            </a:r>
            <a:r>
              <a:rPr lang="en-US" b="1" dirty="0"/>
              <a:t>20. In a row of students, </a:t>
            </a:r>
            <a:r>
              <a:rPr lang="en-US" b="1" dirty="0" err="1"/>
              <a:t>Ramesh</a:t>
            </a:r>
            <a:r>
              <a:rPr lang="en-US" b="1" dirty="0"/>
              <a:t> in 12th from the left and </a:t>
            </a:r>
            <a:r>
              <a:rPr lang="en-US" b="1" dirty="0" err="1"/>
              <a:t>Kashi</a:t>
            </a:r>
            <a:r>
              <a:rPr lang="en-US" b="1" dirty="0"/>
              <a:t> is 17th from the right. When </a:t>
            </a:r>
            <a:r>
              <a:rPr lang="en-US" b="1" dirty="0" err="1"/>
              <a:t>Ramesh</a:t>
            </a:r>
            <a:r>
              <a:rPr lang="en-US" b="1" dirty="0"/>
              <a:t> and </a:t>
            </a:r>
            <a:r>
              <a:rPr lang="en-US" b="1" dirty="0" err="1"/>
              <a:t>Kashi</a:t>
            </a:r>
            <a:r>
              <a:rPr lang="en-US" b="1" dirty="0"/>
              <a:t> interchange their positions </a:t>
            </a:r>
            <a:r>
              <a:rPr lang="en-US" b="1" dirty="0" err="1"/>
              <a:t>Kashi</a:t>
            </a:r>
            <a:r>
              <a:rPr lang="en-US" b="1" dirty="0"/>
              <a:t> becomes 27th from the right. How many students are there between </a:t>
            </a:r>
            <a:r>
              <a:rPr lang="en-US" b="1" dirty="0" err="1"/>
              <a:t>Kashi</a:t>
            </a:r>
            <a:r>
              <a:rPr lang="en-US" b="1" dirty="0"/>
              <a:t> and </a:t>
            </a:r>
            <a:r>
              <a:rPr lang="en-US" b="1" dirty="0" err="1"/>
              <a:t>Ramesh</a:t>
            </a:r>
            <a:r>
              <a:rPr lang="en-US" b="1" dirty="0"/>
              <a:t>? </a:t>
            </a:r>
          </a:p>
          <a:p>
            <a:pPr>
              <a:buNone/>
            </a:pPr>
            <a:r>
              <a:rPr lang="en-US" b="1" dirty="0"/>
              <a:t>(a) 9 			(b) 12 			(c) 7 			(d) 10</a:t>
            </a: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a:xfrm>
            <a:off x="204952" y="1072055"/>
            <a:ext cx="11733048" cy="5344511"/>
          </a:xfrm>
        </p:spPr>
        <p:txBody>
          <a:bodyPr>
            <a:normAutofit/>
          </a:bodyPr>
          <a:lstStyle/>
          <a:p>
            <a:pPr>
              <a:buNone/>
            </a:pPr>
            <a:r>
              <a:rPr lang="en-US" b="1" dirty="0">
                <a:solidFill>
                  <a:schemeClr val="tx1">
                    <a:lumMod val="95000"/>
                    <a:lumOff val="5000"/>
                  </a:schemeClr>
                </a:solidFill>
                <a:latin typeface="Arial Black" pitchFamily="34" charset="0"/>
              </a:rPr>
              <a:t>			</a:t>
            </a:r>
            <a:r>
              <a:rPr lang="en-US" dirty="0">
                <a:latin typeface="Arial Black" pitchFamily="34" charset="0"/>
              </a:rPr>
              <a:t>RANKING ARRANGEMENT</a:t>
            </a:r>
            <a:endParaRPr lang="en-US" sz="1800" b="1" dirty="0">
              <a:solidFill>
                <a:schemeClr val="tx1">
                  <a:lumMod val="95000"/>
                  <a:lumOff val="5000"/>
                </a:schemeClr>
              </a:solidFill>
              <a:latin typeface="Arial Black" pitchFamily="34" charset="0"/>
            </a:endParaRPr>
          </a:p>
          <a:p>
            <a:pPr>
              <a:buNone/>
            </a:pPr>
            <a:r>
              <a:rPr lang="en-US" b="1" dirty="0">
                <a:latin typeface="Arial Black" pitchFamily="34" charset="0"/>
              </a:rPr>
              <a:t>Q </a:t>
            </a:r>
            <a:r>
              <a:rPr lang="en-US" b="1" dirty="0"/>
              <a:t>20. In a row of students, </a:t>
            </a:r>
            <a:r>
              <a:rPr lang="en-US" b="1" dirty="0" err="1"/>
              <a:t>Ramesh</a:t>
            </a:r>
            <a:r>
              <a:rPr lang="en-US" b="1" dirty="0"/>
              <a:t> in 12th from the left and </a:t>
            </a:r>
            <a:r>
              <a:rPr lang="en-US" b="1" dirty="0" err="1"/>
              <a:t>Kashi</a:t>
            </a:r>
            <a:r>
              <a:rPr lang="en-US" b="1" dirty="0"/>
              <a:t> is 17th from the right. When </a:t>
            </a:r>
            <a:r>
              <a:rPr lang="en-US" b="1" dirty="0" err="1"/>
              <a:t>Ramesh</a:t>
            </a:r>
            <a:r>
              <a:rPr lang="en-US" b="1" dirty="0"/>
              <a:t> and </a:t>
            </a:r>
            <a:r>
              <a:rPr lang="en-US" b="1" dirty="0" err="1"/>
              <a:t>Kashi</a:t>
            </a:r>
            <a:r>
              <a:rPr lang="en-US" b="1" dirty="0"/>
              <a:t> interchange their positions </a:t>
            </a:r>
            <a:r>
              <a:rPr lang="en-US" b="1" dirty="0" err="1"/>
              <a:t>Kashi</a:t>
            </a:r>
            <a:r>
              <a:rPr lang="en-US" b="1" dirty="0"/>
              <a:t> becomes 27th from the right. How many students are there between </a:t>
            </a:r>
            <a:r>
              <a:rPr lang="en-US" b="1" dirty="0" err="1"/>
              <a:t>Kashi</a:t>
            </a:r>
            <a:r>
              <a:rPr lang="en-US" b="1" dirty="0"/>
              <a:t> and </a:t>
            </a:r>
            <a:r>
              <a:rPr lang="en-US" b="1" dirty="0" err="1"/>
              <a:t>Ramesh</a:t>
            </a:r>
            <a:r>
              <a:rPr lang="en-US" b="1" dirty="0"/>
              <a:t>? </a:t>
            </a:r>
          </a:p>
          <a:p>
            <a:pPr>
              <a:buNone/>
            </a:pPr>
            <a:r>
              <a:rPr lang="en-US" b="1" dirty="0">
                <a:solidFill>
                  <a:srgbClr val="FF0000"/>
                </a:solidFill>
              </a:rPr>
              <a:t>(a) 9 </a:t>
            </a:r>
            <a:r>
              <a:rPr lang="en-US" b="1" dirty="0"/>
              <a:t>			(b) 12 			(c) 7 			(d) 10</a:t>
            </a:r>
          </a:p>
        </p:txBody>
      </p:sp>
    </p:spTree>
    <p:extLst>
      <p:ext uri="{BB962C8B-B14F-4D97-AF65-F5344CB8AC3E}">
        <p14:creationId xmlns:p14="http://schemas.microsoft.com/office/powerpoint/2010/main" val="401448068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a:xfrm>
            <a:off x="204952" y="1072055"/>
            <a:ext cx="11733048" cy="5344511"/>
          </a:xfrm>
        </p:spPr>
        <p:txBody>
          <a:bodyPr>
            <a:normAutofit/>
          </a:bodyPr>
          <a:lstStyle/>
          <a:p>
            <a:pPr>
              <a:buNone/>
            </a:pPr>
            <a:r>
              <a:rPr lang="en-US" b="1" dirty="0">
                <a:solidFill>
                  <a:schemeClr val="tx1">
                    <a:lumMod val="95000"/>
                    <a:lumOff val="5000"/>
                  </a:schemeClr>
                </a:solidFill>
                <a:latin typeface="Arial Black" pitchFamily="34" charset="0"/>
              </a:rPr>
              <a:t>			</a:t>
            </a:r>
            <a:r>
              <a:rPr lang="en-US" dirty="0">
                <a:latin typeface="Arial Black" pitchFamily="34" charset="0"/>
              </a:rPr>
              <a:t>RANKING ARRANGEMENT</a:t>
            </a:r>
            <a:endParaRPr lang="en-US" sz="1800" b="1" dirty="0">
              <a:solidFill>
                <a:schemeClr val="tx1">
                  <a:lumMod val="95000"/>
                  <a:lumOff val="5000"/>
                </a:schemeClr>
              </a:solidFill>
              <a:latin typeface="Arial Black" pitchFamily="34" charset="0"/>
            </a:endParaRPr>
          </a:p>
          <a:p>
            <a:pPr>
              <a:buNone/>
            </a:pPr>
            <a:r>
              <a:rPr lang="en-US" b="1" dirty="0">
                <a:latin typeface="Arial Black" pitchFamily="34" charset="0"/>
              </a:rPr>
              <a:t>Q </a:t>
            </a:r>
            <a:r>
              <a:rPr lang="en-US" b="1" dirty="0"/>
              <a:t>21. In a class of 60, Where girls are twice to of boys, </a:t>
            </a:r>
            <a:r>
              <a:rPr lang="en-US" b="1" dirty="0" err="1"/>
              <a:t>Kamal</a:t>
            </a:r>
            <a:r>
              <a:rPr lang="en-US" b="1" dirty="0"/>
              <a:t> ranked sixteenth from top. If there are 9 girls ahead of </a:t>
            </a:r>
            <a:r>
              <a:rPr lang="en-US" b="1" dirty="0" err="1"/>
              <a:t>Kamal</a:t>
            </a:r>
            <a:r>
              <a:rPr lang="en-US" b="1" dirty="0"/>
              <a:t>, how many boys are after him in rank? </a:t>
            </a:r>
          </a:p>
          <a:p>
            <a:pPr>
              <a:buNone/>
            </a:pPr>
            <a:r>
              <a:rPr lang="en-US" b="1" dirty="0"/>
              <a:t>(a) 13 			(b) 7 			(c) 12 			(d) 23</a:t>
            </a:r>
          </a:p>
          <a:p>
            <a:pPr>
              <a:buNone/>
            </a:pPr>
            <a:r>
              <a:rPr lang="en-US" b="1" dirty="0"/>
              <a:t> </a:t>
            </a:r>
          </a:p>
          <a:p>
            <a:pPr>
              <a:buNone/>
            </a:pPr>
            <a:r>
              <a:rPr lang="en-US" b="1" dirty="0">
                <a:latin typeface="Arial Black" pitchFamily="34" charset="0"/>
              </a:rPr>
              <a:t> </a:t>
            </a:r>
            <a:r>
              <a:rPr lang="en-US" b="1" dirty="0"/>
              <a:t> </a:t>
            </a:r>
          </a:p>
          <a:p>
            <a:pPr>
              <a:buNone/>
            </a:pPr>
            <a:r>
              <a:rPr lang="en-US" b="1" dirty="0"/>
              <a:t> </a:t>
            </a: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a:xfrm>
            <a:off x="204952" y="1072055"/>
            <a:ext cx="11733048" cy="5344511"/>
          </a:xfrm>
        </p:spPr>
        <p:txBody>
          <a:bodyPr>
            <a:normAutofit/>
          </a:bodyPr>
          <a:lstStyle/>
          <a:p>
            <a:pPr>
              <a:buNone/>
            </a:pPr>
            <a:r>
              <a:rPr lang="en-US" b="1" dirty="0">
                <a:solidFill>
                  <a:schemeClr val="tx1">
                    <a:lumMod val="95000"/>
                    <a:lumOff val="5000"/>
                  </a:schemeClr>
                </a:solidFill>
                <a:latin typeface="Arial Black" pitchFamily="34" charset="0"/>
              </a:rPr>
              <a:t>			</a:t>
            </a:r>
            <a:r>
              <a:rPr lang="en-US" dirty="0">
                <a:latin typeface="Arial Black" pitchFamily="34" charset="0"/>
              </a:rPr>
              <a:t>RANKING ARRANGEMENT</a:t>
            </a:r>
            <a:endParaRPr lang="en-US" sz="1800" b="1" dirty="0">
              <a:solidFill>
                <a:schemeClr val="tx1">
                  <a:lumMod val="95000"/>
                  <a:lumOff val="5000"/>
                </a:schemeClr>
              </a:solidFill>
              <a:latin typeface="Arial Black" pitchFamily="34" charset="0"/>
            </a:endParaRPr>
          </a:p>
          <a:p>
            <a:pPr>
              <a:buNone/>
            </a:pPr>
            <a:r>
              <a:rPr lang="en-US" b="1" dirty="0">
                <a:latin typeface="Arial Black" pitchFamily="34" charset="0"/>
              </a:rPr>
              <a:t>Q </a:t>
            </a:r>
            <a:r>
              <a:rPr lang="en-US" b="1" dirty="0"/>
              <a:t>21. In a class of 60, Where girls are twice to of boys, </a:t>
            </a:r>
            <a:r>
              <a:rPr lang="en-US" b="1" dirty="0" err="1"/>
              <a:t>Kamal</a:t>
            </a:r>
            <a:r>
              <a:rPr lang="en-US" b="1" dirty="0"/>
              <a:t> ranked sixteenth from top. If there are 9 girls ahead of </a:t>
            </a:r>
            <a:r>
              <a:rPr lang="en-US" b="1" dirty="0" err="1"/>
              <a:t>Kamal</a:t>
            </a:r>
            <a:r>
              <a:rPr lang="en-US" b="1" dirty="0"/>
              <a:t>, how many boys are after him in rank? </a:t>
            </a:r>
          </a:p>
          <a:p>
            <a:pPr>
              <a:buNone/>
            </a:pPr>
            <a:r>
              <a:rPr lang="en-US" b="1" dirty="0">
                <a:solidFill>
                  <a:srgbClr val="FF0000"/>
                </a:solidFill>
              </a:rPr>
              <a:t>(a) 13 </a:t>
            </a:r>
            <a:r>
              <a:rPr lang="en-US" b="1" dirty="0"/>
              <a:t>			(b) 7 			(c) 12 			(d) 23</a:t>
            </a:r>
          </a:p>
          <a:p>
            <a:pPr>
              <a:buNone/>
            </a:pPr>
            <a:r>
              <a:rPr lang="en-US" b="1" dirty="0"/>
              <a:t> </a:t>
            </a:r>
          </a:p>
          <a:p>
            <a:pPr>
              <a:buNone/>
            </a:pPr>
            <a:r>
              <a:rPr lang="en-US" b="1" dirty="0">
                <a:latin typeface="Arial Black" pitchFamily="34" charset="0"/>
              </a:rPr>
              <a:t> </a:t>
            </a:r>
            <a:r>
              <a:rPr lang="en-US" b="1" dirty="0"/>
              <a:t> </a:t>
            </a:r>
          </a:p>
          <a:p>
            <a:pPr>
              <a:buNone/>
            </a:pPr>
            <a:r>
              <a:rPr lang="en-US" b="1" dirty="0"/>
              <a:t> </a:t>
            </a:r>
          </a:p>
        </p:txBody>
      </p:sp>
    </p:spTree>
    <p:extLst>
      <p:ext uri="{BB962C8B-B14F-4D97-AF65-F5344CB8AC3E}">
        <p14:creationId xmlns:p14="http://schemas.microsoft.com/office/powerpoint/2010/main" val="212725687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a:xfrm>
            <a:off x="204952" y="1072055"/>
            <a:ext cx="11733048" cy="5344511"/>
          </a:xfrm>
        </p:spPr>
        <p:txBody>
          <a:bodyPr>
            <a:normAutofit/>
          </a:bodyPr>
          <a:lstStyle/>
          <a:p>
            <a:pPr>
              <a:buNone/>
            </a:pPr>
            <a:r>
              <a:rPr lang="en-US" b="1" dirty="0">
                <a:solidFill>
                  <a:schemeClr val="tx1">
                    <a:lumMod val="95000"/>
                    <a:lumOff val="5000"/>
                  </a:schemeClr>
                </a:solidFill>
                <a:latin typeface="Arial Black" pitchFamily="34" charset="0"/>
              </a:rPr>
              <a:t>			</a:t>
            </a:r>
            <a:r>
              <a:rPr lang="en-US" dirty="0">
                <a:latin typeface="Arial Black" pitchFamily="34" charset="0"/>
              </a:rPr>
              <a:t>RANKING ARRANGEMENT</a:t>
            </a:r>
            <a:endParaRPr lang="en-US" sz="1800" b="1" dirty="0">
              <a:solidFill>
                <a:schemeClr val="tx1">
                  <a:lumMod val="95000"/>
                  <a:lumOff val="5000"/>
                </a:schemeClr>
              </a:solidFill>
              <a:latin typeface="Arial Black" pitchFamily="34" charset="0"/>
            </a:endParaRPr>
          </a:p>
          <a:p>
            <a:pPr>
              <a:buNone/>
            </a:pPr>
            <a:r>
              <a:rPr lang="en-US" b="1" dirty="0">
                <a:latin typeface="Arial Black" pitchFamily="34" charset="0"/>
              </a:rPr>
              <a:t>Q 22</a:t>
            </a:r>
            <a:r>
              <a:rPr lang="en-US" b="1" dirty="0"/>
              <a:t>. Ravi is 7 ranks ahead of </a:t>
            </a:r>
            <a:r>
              <a:rPr lang="en-US" b="1" dirty="0" err="1"/>
              <a:t>Sumit</a:t>
            </a:r>
            <a:r>
              <a:rPr lang="en-US" b="1" dirty="0"/>
              <a:t> in a class of 39 students. If </a:t>
            </a:r>
            <a:r>
              <a:rPr lang="en-US" b="1" dirty="0" err="1"/>
              <a:t>Sumit’s</a:t>
            </a:r>
            <a:r>
              <a:rPr lang="en-US" b="1" dirty="0"/>
              <a:t> rank is seventeenth from the last, what is Ravi’s rank from the start? </a:t>
            </a:r>
          </a:p>
          <a:p>
            <a:pPr>
              <a:buNone/>
            </a:pPr>
            <a:r>
              <a:rPr lang="en-US" b="1" dirty="0"/>
              <a:t>(a) 14th 		(b) 15th 		(c) 16th 		(d) 17th </a:t>
            </a:r>
          </a:p>
          <a:p>
            <a:pPr>
              <a:buNone/>
            </a:pPr>
            <a:r>
              <a:rPr lang="en-US" b="1" dirty="0"/>
              <a:t> </a:t>
            </a: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a:xfrm>
            <a:off x="204952" y="1072055"/>
            <a:ext cx="11733048" cy="5344511"/>
          </a:xfrm>
        </p:spPr>
        <p:txBody>
          <a:bodyPr>
            <a:normAutofit/>
          </a:bodyPr>
          <a:lstStyle/>
          <a:p>
            <a:pPr>
              <a:buNone/>
            </a:pPr>
            <a:r>
              <a:rPr lang="en-US" b="1" dirty="0">
                <a:solidFill>
                  <a:schemeClr val="tx1">
                    <a:lumMod val="95000"/>
                    <a:lumOff val="5000"/>
                  </a:schemeClr>
                </a:solidFill>
                <a:latin typeface="Arial Black" pitchFamily="34" charset="0"/>
              </a:rPr>
              <a:t>			</a:t>
            </a:r>
            <a:r>
              <a:rPr lang="en-US" dirty="0">
                <a:latin typeface="Arial Black" pitchFamily="34" charset="0"/>
              </a:rPr>
              <a:t>RANKING ARRANGEMENT</a:t>
            </a:r>
            <a:endParaRPr lang="en-US" sz="1800" b="1" dirty="0">
              <a:solidFill>
                <a:schemeClr val="tx1">
                  <a:lumMod val="95000"/>
                  <a:lumOff val="5000"/>
                </a:schemeClr>
              </a:solidFill>
              <a:latin typeface="Arial Black" pitchFamily="34" charset="0"/>
            </a:endParaRPr>
          </a:p>
          <a:p>
            <a:pPr>
              <a:buNone/>
            </a:pPr>
            <a:r>
              <a:rPr lang="en-US" b="1" dirty="0">
                <a:latin typeface="Arial Black" pitchFamily="34" charset="0"/>
              </a:rPr>
              <a:t>Q 22</a:t>
            </a:r>
            <a:r>
              <a:rPr lang="en-US" b="1" dirty="0"/>
              <a:t>. Ravi is 7 ranks ahead of </a:t>
            </a:r>
            <a:r>
              <a:rPr lang="en-US" b="1" dirty="0" err="1"/>
              <a:t>Sumit</a:t>
            </a:r>
            <a:r>
              <a:rPr lang="en-US" b="1" dirty="0"/>
              <a:t> in a class of 39 students. If </a:t>
            </a:r>
            <a:r>
              <a:rPr lang="en-US" b="1" dirty="0" err="1"/>
              <a:t>Sumit’s</a:t>
            </a:r>
            <a:r>
              <a:rPr lang="en-US" b="1" dirty="0"/>
              <a:t> rank is seventeenth from the last, what is Ravi’s rank from the start? </a:t>
            </a:r>
          </a:p>
          <a:p>
            <a:pPr>
              <a:buNone/>
            </a:pPr>
            <a:r>
              <a:rPr lang="en-US" b="1" dirty="0"/>
              <a:t>(a) 14th 		(b) 15th 		</a:t>
            </a:r>
            <a:r>
              <a:rPr lang="en-US" b="1" dirty="0">
                <a:solidFill>
                  <a:srgbClr val="FF0000"/>
                </a:solidFill>
              </a:rPr>
              <a:t>(c) 16th </a:t>
            </a:r>
            <a:r>
              <a:rPr lang="en-US" b="1" dirty="0"/>
              <a:t>		(d) 17th </a:t>
            </a:r>
          </a:p>
          <a:p>
            <a:pPr>
              <a:buNone/>
            </a:pPr>
            <a:r>
              <a:rPr lang="en-US" b="1" dirty="0"/>
              <a:t> </a:t>
            </a:r>
          </a:p>
        </p:txBody>
      </p:sp>
    </p:spTree>
    <p:extLst>
      <p:ext uri="{BB962C8B-B14F-4D97-AF65-F5344CB8AC3E}">
        <p14:creationId xmlns:p14="http://schemas.microsoft.com/office/powerpoint/2010/main" val="428572070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a:xfrm>
            <a:off x="204952" y="1072055"/>
            <a:ext cx="11733048" cy="5344511"/>
          </a:xfrm>
        </p:spPr>
        <p:txBody>
          <a:bodyPr>
            <a:normAutofit/>
          </a:bodyPr>
          <a:lstStyle/>
          <a:p>
            <a:pPr>
              <a:buNone/>
            </a:pPr>
            <a:r>
              <a:rPr lang="en-US" b="1" dirty="0">
                <a:solidFill>
                  <a:schemeClr val="tx1">
                    <a:lumMod val="95000"/>
                    <a:lumOff val="5000"/>
                  </a:schemeClr>
                </a:solidFill>
                <a:latin typeface="Arial Black" pitchFamily="34" charset="0"/>
              </a:rPr>
              <a:t>			</a:t>
            </a:r>
            <a:r>
              <a:rPr lang="en-US" dirty="0">
                <a:latin typeface="Arial Black" pitchFamily="34" charset="0"/>
              </a:rPr>
              <a:t>RANKING ARRANGEMENT</a:t>
            </a:r>
            <a:endParaRPr lang="en-US" sz="1800" b="1" dirty="0">
              <a:solidFill>
                <a:schemeClr val="tx1">
                  <a:lumMod val="95000"/>
                  <a:lumOff val="5000"/>
                </a:schemeClr>
              </a:solidFill>
              <a:latin typeface="Arial Black" pitchFamily="34" charset="0"/>
            </a:endParaRPr>
          </a:p>
          <a:p>
            <a:pPr>
              <a:buNone/>
            </a:pPr>
            <a:r>
              <a:rPr lang="en-US" b="1" dirty="0">
                <a:latin typeface="Arial Black" pitchFamily="34" charset="0"/>
              </a:rPr>
              <a:t>Q 23</a:t>
            </a:r>
            <a:r>
              <a:rPr lang="en-US" b="1" dirty="0"/>
              <a:t>. In a row of boys, A is fifteenth from the left and B is 4th from the right. There are three boys between A and B. C is just left of A. What is C’s position from the right? </a:t>
            </a:r>
          </a:p>
          <a:p>
            <a:pPr>
              <a:buNone/>
            </a:pPr>
            <a:r>
              <a:rPr lang="en-US" b="1" dirty="0"/>
              <a:t>(a) 9th 		(b) 10th 		(c) 12th 		(d) 13th</a:t>
            </a:r>
          </a:p>
          <a:p>
            <a:pPr>
              <a:buNone/>
            </a:pPr>
            <a:r>
              <a:rPr lang="en-US" b="1" dirty="0"/>
              <a:t> </a:t>
            </a:r>
          </a:p>
          <a:p>
            <a:pPr>
              <a:buNone/>
            </a:pPr>
            <a:r>
              <a:rPr lang="en-US" b="1" dirty="0"/>
              <a:t> </a:t>
            </a:r>
          </a:p>
          <a:p>
            <a:pPr>
              <a:buNone/>
            </a:pPr>
            <a:r>
              <a:rPr lang="en-US" b="1" dirty="0"/>
              <a:t> </a:t>
            </a: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a:xfrm>
            <a:off x="204952" y="1072055"/>
            <a:ext cx="11733048" cy="5344511"/>
          </a:xfrm>
        </p:spPr>
        <p:txBody>
          <a:bodyPr>
            <a:normAutofit/>
          </a:bodyPr>
          <a:lstStyle/>
          <a:p>
            <a:pPr>
              <a:buNone/>
            </a:pPr>
            <a:r>
              <a:rPr lang="en-US" b="1" dirty="0">
                <a:solidFill>
                  <a:schemeClr val="tx1">
                    <a:lumMod val="95000"/>
                    <a:lumOff val="5000"/>
                  </a:schemeClr>
                </a:solidFill>
                <a:latin typeface="Arial Black" pitchFamily="34" charset="0"/>
              </a:rPr>
              <a:t>			</a:t>
            </a:r>
            <a:r>
              <a:rPr lang="en-US" dirty="0">
                <a:latin typeface="Arial Black" pitchFamily="34" charset="0"/>
              </a:rPr>
              <a:t>RANKING ARRANGEMENT</a:t>
            </a:r>
            <a:endParaRPr lang="en-US" sz="1800" b="1" dirty="0">
              <a:solidFill>
                <a:schemeClr val="tx1">
                  <a:lumMod val="95000"/>
                  <a:lumOff val="5000"/>
                </a:schemeClr>
              </a:solidFill>
              <a:latin typeface="Arial Black" pitchFamily="34" charset="0"/>
            </a:endParaRPr>
          </a:p>
          <a:p>
            <a:pPr>
              <a:buNone/>
            </a:pPr>
            <a:r>
              <a:rPr lang="en-US" b="1" dirty="0">
                <a:latin typeface="Arial Black" pitchFamily="34" charset="0"/>
              </a:rPr>
              <a:t>Q 23</a:t>
            </a:r>
            <a:r>
              <a:rPr lang="en-US" b="1" dirty="0"/>
              <a:t>. In a row of boys, A is fifteenth from the left and B is 4th from the right. There are three boys between A and B. C is just left of A. What is C’s position from the right? </a:t>
            </a:r>
          </a:p>
          <a:p>
            <a:pPr>
              <a:buNone/>
            </a:pPr>
            <a:r>
              <a:rPr lang="en-US" b="1" dirty="0">
                <a:solidFill>
                  <a:srgbClr val="C00000"/>
                </a:solidFill>
              </a:rPr>
              <a:t>(a) 9th </a:t>
            </a:r>
            <a:r>
              <a:rPr lang="en-US" b="1" dirty="0"/>
              <a:t>		(b) 10th 		(c) 12th 		(d) 13th</a:t>
            </a:r>
          </a:p>
          <a:p>
            <a:pPr>
              <a:buNone/>
            </a:pPr>
            <a:r>
              <a:rPr lang="en-US" b="1" dirty="0"/>
              <a:t> </a:t>
            </a:r>
          </a:p>
          <a:p>
            <a:pPr>
              <a:buNone/>
            </a:pPr>
            <a:r>
              <a:rPr lang="en-US" b="1" dirty="0"/>
              <a:t> </a:t>
            </a:r>
          </a:p>
          <a:p>
            <a:pPr>
              <a:buNone/>
            </a:pPr>
            <a:r>
              <a:rPr lang="en-US" b="1" dirty="0"/>
              <a:t> </a:t>
            </a:r>
          </a:p>
        </p:txBody>
      </p:sp>
    </p:spTree>
    <p:extLst>
      <p:ext uri="{BB962C8B-B14F-4D97-AF65-F5344CB8AC3E}">
        <p14:creationId xmlns:p14="http://schemas.microsoft.com/office/powerpoint/2010/main" val="185645714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a:xfrm>
            <a:off x="204952" y="1072055"/>
            <a:ext cx="11733048" cy="5344511"/>
          </a:xfrm>
        </p:spPr>
        <p:txBody>
          <a:bodyPr>
            <a:normAutofit/>
          </a:bodyPr>
          <a:lstStyle/>
          <a:p>
            <a:pPr>
              <a:buNone/>
            </a:pPr>
            <a:r>
              <a:rPr lang="en-US" b="1" dirty="0">
                <a:solidFill>
                  <a:schemeClr val="tx1">
                    <a:lumMod val="95000"/>
                    <a:lumOff val="5000"/>
                  </a:schemeClr>
                </a:solidFill>
                <a:latin typeface="Arial Black" pitchFamily="34" charset="0"/>
              </a:rPr>
              <a:t>			</a:t>
            </a:r>
            <a:r>
              <a:rPr lang="en-US" dirty="0">
                <a:latin typeface="Arial Black" pitchFamily="34" charset="0"/>
              </a:rPr>
              <a:t>RANKING ARRANGEMENT</a:t>
            </a:r>
            <a:endParaRPr lang="en-US" sz="1800" b="1" dirty="0">
              <a:solidFill>
                <a:schemeClr val="tx1">
                  <a:lumMod val="95000"/>
                  <a:lumOff val="5000"/>
                </a:schemeClr>
              </a:solidFill>
              <a:latin typeface="Arial Black" pitchFamily="34" charset="0"/>
            </a:endParaRPr>
          </a:p>
          <a:p>
            <a:pPr>
              <a:buNone/>
            </a:pPr>
            <a:r>
              <a:rPr lang="en-US" b="1" dirty="0">
                <a:latin typeface="Arial Black" pitchFamily="34" charset="0"/>
              </a:rPr>
              <a:t>Q 24</a:t>
            </a:r>
            <a:r>
              <a:rPr lang="en-US" b="1" dirty="0"/>
              <a:t>. </a:t>
            </a:r>
            <a:r>
              <a:rPr lang="en-US" b="1" dirty="0" err="1"/>
              <a:t>Rohit</a:t>
            </a:r>
            <a:r>
              <a:rPr lang="en-US" b="1" dirty="0"/>
              <a:t> is seventeenth from the left end of a row of 29 boys and Karan is seventeenth from the right end in the same row. How many boys are there between them in the row? </a:t>
            </a:r>
          </a:p>
          <a:p>
            <a:pPr>
              <a:buNone/>
            </a:pPr>
            <a:r>
              <a:rPr lang="en-US" b="1" dirty="0"/>
              <a:t>(a) 3 			(b) 5 			(c) 6 			(d) Data inadequate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pic>
        <p:nvPicPr>
          <p:cNvPr id="4" name="Content Placeholder 3">
            <a:extLst>
              <a:ext uri="{FF2B5EF4-FFF2-40B4-BE49-F238E27FC236}">
                <a16:creationId xmlns:a16="http://schemas.microsoft.com/office/drawing/2014/main" id="{D3C27056-9E5E-21F9-6418-788B9C13288D}"/>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1466" t="32171" r="39125" b="43736"/>
          <a:stretch/>
        </p:blipFill>
        <p:spPr>
          <a:xfrm>
            <a:off x="254000" y="1277654"/>
            <a:ext cx="12022051" cy="3951962"/>
          </a:xfrm>
        </p:spPr>
      </p:pic>
    </p:spTree>
    <p:extLst>
      <p:ext uri="{BB962C8B-B14F-4D97-AF65-F5344CB8AC3E}">
        <p14:creationId xmlns:p14="http://schemas.microsoft.com/office/powerpoint/2010/main" val="201820092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a:xfrm>
            <a:off x="204952" y="1072055"/>
            <a:ext cx="11733048" cy="5344511"/>
          </a:xfrm>
        </p:spPr>
        <p:txBody>
          <a:bodyPr>
            <a:normAutofit/>
          </a:bodyPr>
          <a:lstStyle/>
          <a:p>
            <a:pPr>
              <a:buNone/>
            </a:pPr>
            <a:r>
              <a:rPr lang="en-US" b="1" dirty="0">
                <a:solidFill>
                  <a:schemeClr val="tx1">
                    <a:lumMod val="95000"/>
                    <a:lumOff val="5000"/>
                  </a:schemeClr>
                </a:solidFill>
                <a:latin typeface="Arial Black" pitchFamily="34" charset="0"/>
              </a:rPr>
              <a:t>			</a:t>
            </a:r>
            <a:r>
              <a:rPr lang="en-US" dirty="0">
                <a:latin typeface="Arial Black" pitchFamily="34" charset="0"/>
              </a:rPr>
              <a:t>RANKING ARRANGEMENT</a:t>
            </a:r>
            <a:endParaRPr lang="en-US" sz="1800" b="1" dirty="0">
              <a:solidFill>
                <a:schemeClr val="tx1">
                  <a:lumMod val="95000"/>
                  <a:lumOff val="5000"/>
                </a:schemeClr>
              </a:solidFill>
              <a:latin typeface="Arial Black" pitchFamily="34" charset="0"/>
            </a:endParaRPr>
          </a:p>
          <a:p>
            <a:pPr>
              <a:buNone/>
            </a:pPr>
            <a:r>
              <a:rPr lang="en-US" b="1" dirty="0">
                <a:latin typeface="Arial Black" pitchFamily="34" charset="0"/>
              </a:rPr>
              <a:t>Q 24</a:t>
            </a:r>
            <a:r>
              <a:rPr lang="en-US" b="1" dirty="0"/>
              <a:t>. </a:t>
            </a:r>
            <a:r>
              <a:rPr lang="en-US" b="1" dirty="0" err="1"/>
              <a:t>Rohit</a:t>
            </a:r>
            <a:r>
              <a:rPr lang="en-US" b="1" dirty="0"/>
              <a:t> is seventeenth from the left end of a row of 29 boys and Karan is seventeenth from the right end in the same row. How many boys are there between them in the row? </a:t>
            </a:r>
          </a:p>
          <a:p>
            <a:pPr>
              <a:buNone/>
            </a:pPr>
            <a:r>
              <a:rPr lang="en-US" b="1" dirty="0">
                <a:solidFill>
                  <a:srgbClr val="FF0000"/>
                </a:solidFill>
              </a:rPr>
              <a:t>(a) 3 </a:t>
            </a:r>
            <a:r>
              <a:rPr lang="en-US" b="1" dirty="0"/>
              <a:t>			(b) 5 			(c) 6 			(d) Data inadequate</a:t>
            </a:r>
          </a:p>
        </p:txBody>
      </p:sp>
    </p:spTree>
    <p:extLst>
      <p:ext uri="{BB962C8B-B14F-4D97-AF65-F5344CB8AC3E}">
        <p14:creationId xmlns:p14="http://schemas.microsoft.com/office/powerpoint/2010/main" val="233176195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a:xfrm>
            <a:off x="204952" y="1072055"/>
            <a:ext cx="11733048" cy="5344511"/>
          </a:xfrm>
        </p:spPr>
        <p:txBody>
          <a:bodyPr>
            <a:normAutofit/>
          </a:bodyPr>
          <a:lstStyle/>
          <a:p>
            <a:pPr>
              <a:buNone/>
            </a:pPr>
            <a:r>
              <a:rPr lang="en-US" b="1" dirty="0">
                <a:solidFill>
                  <a:schemeClr val="tx1">
                    <a:lumMod val="95000"/>
                    <a:lumOff val="5000"/>
                  </a:schemeClr>
                </a:solidFill>
                <a:latin typeface="Arial Black" pitchFamily="34" charset="0"/>
              </a:rPr>
              <a:t>			</a:t>
            </a:r>
            <a:r>
              <a:rPr lang="en-US" dirty="0">
                <a:latin typeface="Arial Black" pitchFamily="34" charset="0"/>
              </a:rPr>
              <a:t>RANKING ARRANGEMENT</a:t>
            </a:r>
            <a:endParaRPr lang="en-US" sz="1800" b="1" dirty="0">
              <a:solidFill>
                <a:schemeClr val="tx1">
                  <a:lumMod val="95000"/>
                  <a:lumOff val="5000"/>
                </a:schemeClr>
              </a:solidFill>
              <a:latin typeface="Arial Black" pitchFamily="34" charset="0"/>
            </a:endParaRPr>
          </a:p>
          <a:p>
            <a:pPr>
              <a:buNone/>
            </a:pPr>
            <a:r>
              <a:rPr lang="en-US" b="1" dirty="0">
                <a:latin typeface="Arial Black" pitchFamily="34" charset="0"/>
              </a:rPr>
              <a:t>Q 25</a:t>
            </a:r>
            <a:r>
              <a:rPr lang="en-US" b="1" dirty="0"/>
              <a:t>. In a row of forty children, P is thirteenth from the left end, Q is ninth from the right end. How many children are there between P and R if R is fourth to the left of Q </a:t>
            </a:r>
          </a:p>
          <a:p>
            <a:pPr>
              <a:buNone/>
            </a:pPr>
            <a:r>
              <a:rPr lang="en-US" b="1" dirty="0"/>
              <a:t>(a) 12 			(b) 13 			(c) 14 			(d) 15</a:t>
            </a: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a:xfrm>
            <a:off x="204952" y="1072055"/>
            <a:ext cx="11733048" cy="5344511"/>
          </a:xfrm>
        </p:spPr>
        <p:txBody>
          <a:bodyPr>
            <a:normAutofit/>
          </a:bodyPr>
          <a:lstStyle/>
          <a:p>
            <a:pPr>
              <a:buNone/>
            </a:pPr>
            <a:r>
              <a:rPr lang="en-US" b="1" dirty="0">
                <a:solidFill>
                  <a:schemeClr val="tx1">
                    <a:lumMod val="95000"/>
                    <a:lumOff val="5000"/>
                  </a:schemeClr>
                </a:solidFill>
                <a:latin typeface="Arial Black" pitchFamily="34" charset="0"/>
              </a:rPr>
              <a:t>			</a:t>
            </a:r>
            <a:r>
              <a:rPr lang="en-US" dirty="0">
                <a:latin typeface="Arial Black" pitchFamily="34" charset="0"/>
              </a:rPr>
              <a:t>RANKING ARRANGEMENT</a:t>
            </a:r>
            <a:endParaRPr lang="en-US" sz="1800" b="1" dirty="0">
              <a:solidFill>
                <a:schemeClr val="tx1">
                  <a:lumMod val="95000"/>
                  <a:lumOff val="5000"/>
                </a:schemeClr>
              </a:solidFill>
              <a:latin typeface="Arial Black" pitchFamily="34" charset="0"/>
            </a:endParaRPr>
          </a:p>
          <a:p>
            <a:pPr>
              <a:buNone/>
            </a:pPr>
            <a:r>
              <a:rPr lang="en-US" b="1" dirty="0">
                <a:latin typeface="Arial Black" pitchFamily="34" charset="0"/>
              </a:rPr>
              <a:t>Q 25</a:t>
            </a:r>
            <a:r>
              <a:rPr lang="en-US" b="1" dirty="0"/>
              <a:t>. In a row of forty children, P is thirteenth from the left end, Q is ninth from the right end. How many children are there between P and R if R is fourth to the left of Q </a:t>
            </a:r>
          </a:p>
          <a:p>
            <a:pPr>
              <a:buNone/>
            </a:pPr>
            <a:r>
              <a:rPr lang="en-US" b="1" dirty="0"/>
              <a:t>(a) 12 			(b) 13 			</a:t>
            </a:r>
            <a:r>
              <a:rPr lang="en-US" b="1" dirty="0">
                <a:solidFill>
                  <a:srgbClr val="FF0000"/>
                </a:solidFill>
              </a:rPr>
              <a:t>(c) 14 </a:t>
            </a:r>
            <a:r>
              <a:rPr lang="en-US" b="1" dirty="0"/>
              <a:t>			(d) 15</a:t>
            </a:r>
          </a:p>
        </p:txBody>
      </p:sp>
    </p:spTree>
    <p:extLst>
      <p:ext uri="{BB962C8B-B14F-4D97-AF65-F5344CB8AC3E}">
        <p14:creationId xmlns:p14="http://schemas.microsoft.com/office/powerpoint/2010/main" val="405546748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a:xfrm>
            <a:off x="204952" y="1072055"/>
            <a:ext cx="11733048" cy="5344511"/>
          </a:xfrm>
        </p:spPr>
        <p:txBody>
          <a:bodyPr>
            <a:normAutofit/>
          </a:bodyPr>
          <a:lstStyle/>
          <a:p>
            <a:pPr>
              <a:buNone/>
            </a:pPr>
            <a:r>
              <a:rPr lang="en-US" b="1" dirty="0">
                <a:solidFill>
                  <a:schemeClr val="tx1">
                    <a:lumMod val="95000"/>
                    <a:lumOff val="5000"/>
                  </a:schemeClr>
                </a:solidFill>
                <a:latin typeface="Arial Black" pitchFamily="34" charset="0"/>
              </a:rPr>
              <a:t>			</a:t>
            </a:r>
            <a:r>
              <a:rPr lang="en-US" dirty="0">
                <a:latin typeface="Arial Black" pitchFamily="34" charset="0"/>
              </a:rPr>
              <a:t>RANKING ARRANGEMENT</a:t>
            </a:r>
            <a:endParaRPr lang="en-US" sz="1800" b="1" dirty="0">
              <a:solidFill>
                <a:schemeClr val="tx1">
                  <a:lumMod val="95000"/>
                  <a:lumOff val="5000"/>
                </a:schemeClr>
              </a:solidFill>
              <a:latin typeface="Arial Black" pitchFamily="34" charset="0"/>
            </a:endParaRPr>
          </a:p>
          <a:p>
            <a:pPr>
              <a:buNone/>
            </a:pPr>
            <a:r>
              <a:rPr lang="en-US" b="1" dirty="0">
                <a:latin typeface="Arial Black" pitchFamily="34" charset="0"/>
              </a:rPr>
              <a:t>Q 26</a:t>
            </a:r>
            <a:r>
              <a:rPr lang="en-US" b="1" dirty="0"/>
              <a:t>. In a class of 35 students, </a:t>
            </a:r>
            <a:r>
              <a:rPr lang="en-US" b="1" dirty="0" err="1"/>
              <a:t>Kunal</a:t>
            </a:r>
            <a:r>
              <a:rPr lang="en-US" b="1" dirty="0"/>
              <a:t> is placed seventh from the bottom whereas </a:t>
            </a:r>
            <a:r>
              <a:rPr lang="en-US" b="1" dirty="0" err="1"/>
              <a:t>Sonali</a:t>
            </a:r>
            <a:r>
              <a:rPr lang="en-US" b="1" dirty="0"/>
              <a:t> is placed ninth from the top. </a:t>
            </a:r>
            <a:r>
              <a:rPr lang="en-US" b="1" dirty="0" err="1"/>
              <a:t>pulkit</a:t>
            </a:r>
            <a:r>
              <a:rPr lang="en-US" b="1" dirty="0"/>
              <a:t> is placed exactly in between the two. What is </a:t>
            </a:r>
            <a:r>
              <a:rPr lang="en-US" b="1" dirty="0" err="1"/>
              <a:t>kunal’s</a:t>
            </a:r>
            <a:r>
              <a:rPr lang="en-US" b="1" dirty="0"/>
              <a:t> position from </a:t>
            </a:r>
            <a:r>
              <a:rPr lang="en-US" b="1" dirty="0" err="1"/>
              <a:t>Pulkit</a:t>
            </a:r>
            <a:r>
              <a:rPr lang="en-US" b="1" dirty="0"/>
              <a:t>? </a:t>
            </a:r>
          </a:p>
          <a:p>
            <a:pPr>
              <a:buNone/>
            </a:pPr>
            <a:r>
              <a:rPr lang="en-US" b="1" dirty="0"/>
              <a:t>(a) 9 			(b) 10 			(c) 11 			(d) 13</a:t>
            </a:r>
          </a:p>
          <a:p>
            <a:pPr>
              <a:buNone/>
            </a:pPr>
            <a:r>
              <a:rPr lang="en-US" b="1" dirty="0"/>
              <a:t> </a:t>
            </a:r>
          </a:p>
          <a:p>
            <a:pPr>
              <a:buNone/>
            </a:pPr>
            <a:r>
              <a:rPr lang="en-US" b="1" dirty="0"/>
              <a:t> </a:t>
            </a:r>
          </a:p>
          <a:p>
            <a:pPr>
              <a:buNone/>
            </a:pPr>
            <a:r>
              <a:rPr lang="en-US" b="1" dirty="0"/>
              <a:t> </a:t>
            </a: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a:xfrm>
            <a:off x="204952" y="1072055"/>
            <a:ext cx="11733048" cy="5344511"/>
          </a:xfrm>
        </p:spPr>
        <p:txBody>
          <a:bodyPr>
            <a:normAutofit/>
          </a:bodyPr>
          <a:lstStyle/>
          <a:p>
            <a:pPr>
              <a:buNone/>
            </a:pPr>
            <a:r>
              <a:rPr lang="en-US" b="1" dirty="0">
                <a:solidFill>
                  <a:schemeClr val="tx1">
                    <a:lumMod val="95000"/>
                    <a:lumOff val="5000"/>
                  </a:schemeClr>
                </a:solidFill>
                <a:latin typeface="Arial Black" pitchFamily="34" charset="0"/>
              </a:rPr>
              <a:t>			</a:t>
            </a:r>
            <a:r>
              <a:rPr lang="en-US" dirty="0">
                <a:latin typeface="Arial Black" pitchFamily="34" charset="0"/>
              </a:rPr>
              <a:t>RANKING ARRANGEMENT</a:t>
            </a:r>
            <a:endParaRPr lang="en-US" sz="1800" b="1" dirty="0">
              <a:solidFill>
                <a:schemeClr val="tx1">
                  <a:lumMod val="95000"/>
                  <a:lumOff val="5000"/>
                </a:schemeClr>
              </a:solidFill>
              <a:latin typeface="Arial Black" pitchFamily="34" charset="0"/>
            </a:endParaRPr>
          </a:p>
          <a:p>
            <a:pPr>
              <a:buNone/>
            </a:pPr>
            <a:r>
              <a:rPr lang="en-US" b="1" dirty="0">
                <a:latin typeface="Arial Black" pitchFamily="34" charset="0"/>
              </a:rPr>
              <a:t>Q 26</a:t>
            </a:r>
            <a:r>
              <a:rPr lang="en-US" b="1" dirty="0"/>
              <a:t>. In a class of 35 students, </a:t>
            </a:r>
            <a:r>
              <a:rPr lang="en-US" b="1" dirty="0" err="1"/>
              <a:t>Kunal</a:t>
            </a:r>
            <a:r>
              <a:rPr lang="en-US" b="1" dirty="0"/>
              <a:t> is placed seventh from the bottom whereas </a:t>
            </a:r>
            <a:r>
              <a:rPr lang="en-US" b="1" dirty="0" err="1"/>
              <a:t>Sonali</a:t>
            </a:r>
            <a:r>
              <a:rPr lang="en-US" b="1" dirty="0"/>
              <a:t> is placed ninth from the top. </a:t>
            </a:r>
            <a:r>
              <a:rPr lang="en-US" b="1" dirty="0" err="1"/>
              <a:t>pulkit</a:t>
            </a:r>
            <a:r>
              <a:rPr lang="en-US" b="1" dirty="0"/>
              <a:t> is placed exactly in between the two. What is </a:t>
            </a:r>
            <a:r>
              <a:rPr lang="en-US" b="1" dirty="0" err="1"/>
              <a:t>kunal’s</a:t>
            </a:r>
            <a:r>
              <a:rPr lang="en-US" b="1" dirty="0"/>
              <a:t> position from </a:t>
            </a:r>
            <a:r>
              <a:rPr lang="en-US" b="1" dirty="0" err="1"/>
              <a:t>Pulkit</a:t>
            </a:r>
            <a:r>
              <a:rPr lang="en-US" b="1" dirty="0"/>
              <a:t>? </a:t>
            </a:r>
          </a:p>
          <a:p>
            <a:pPr>
              <a:buNone/>
            </a:pPr>
            <a:r>
              <a:rPr lang="en-US" b="1" dirty="0"/>
              <a:t>(a) 9 			</a:t>
            </a:r>
            <a:r>
              <a:rPr lang="en-US" b="1" dirty="0">
                <a:solidFill>
                  <a:srgbClr val="FF0000"/>
                </a:solidFill>
              </a:rPr>
              <a:t>(b) 10 </a:t>
            </a:r>
            <a:r>
              <a:rPr lang="en-US" b="1" dirty="0"/>
              <a:t>			(c) 11 			(d) 13</a:t>
            </a:r>
          </a:p>
          <a:p>
            <a:pPr>
              <a:buNone/>
            </a:pPr>
            <a:r>
              <a:rPr lang="en-US" b="1" dirty="0"/>
              <a:t> </a:t>
            </a:r>
          </a:p>
          <a:p>
            <a:pPr>
              <a:buNone/>
            </a:pPr>
            <a:r>
              <a:rPr lang="en-US" b="1" dirty="0"/>
              <a:t> </a:t>
            </a:r>
          </a:p>
          <a:p>
            <a:pPr>
              <a:buNone/>
            </a:pPr>
            <a:r>
              <a:rPr lang="en-US" b="1" dirty="0"/>
              <a:t> </a:t>
            </a:r>
          </a:p>
        </p:txBody>
      </p:sp>
    </p:spTree>
    <p:extLst>
      <p:ext uri="{BB962C8B-B14F-4D97-AF65-F5344CB8AC3E}">
        <p14:creationId xmlns:p14="http://schemas.microsoft.com/office/powerpoint/2010/main" val="141403879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a:xfrm>
            <a:off x="204952" y="1072055"/>
            <a:ext cx="11733048" cy="5344511"/>
          </a:xfrm>
        </p:spPr>
        <p:txBody>
          <a:bodyPr>
            <a:normAutofit/>
          </a:bodyPr>
          <a:lstStyle/>
          <a:p>
            <a:pPr>
              <a:buNone/>
            </a:pPr>
            <a:r>
              <a:rPr lang="en-US" b="1" dirty="0">
                <a:solidFill>
                  <a:schemeClr val="tx1">
                    <a:lumMod val="95000"/>
                    <a:lumOff val="5000"/>
                  </a:schemeClr>
                </a:solidFill>
                <a:latin typeface="Arial Black" pitchFamily="34" charset="0"/>
              </a:rPr>
              <a:t>			</a:t>
            </a:r>
            <a:r>
              <a:rPr lang="en-US" dirty="0">
                <a:latin typeface="Arial Black" pitchFamily="34" charset="0"/>
              </a:rPr>
              <a:t>RANKING ARRANGEMENT</a:t>
            </a:r>
            <a:endParaRPr lang="en-US" sz="1800" b="1" dirty="0">
              <a:solidFill>
                <a:schemeClr val="tx1">
                  <a:lumMod val="95000"/>
                  <a:lumOff val="5000"/>
                </a:schemeClr>
              </a:solidFill>
              <a:latin typeface="Arial Black" pitchFamily="34" charset="0"/>
            </a:endParaRPr>
          </a:p>
          <a:p>
            <a:pPr>
              <a:buNone/>
            </a:pPr>
            <a:r>
              <a:rPr lang="en-US" b="1" dirty="0">
                <a:latin typeface="Arial Black" pitchFamily="34" charset="0"/>
              </a:rPr>
              <a:t>Q 27</a:t>
            </a:r>
            <a:r>
              <a:rPr lang="en-US" b="1" dirty="0"/>
              <a:t>. In a queue, </a:t>
            </a:r>
            <a:r>
              <a:rPr lang="en-US" b="1" dirty="0" err="1"/>
              <a:t>Shikhar</a:t>
            </a:r>
            <a:r>
              <a:rPr lang="en-US" b="1" dirty="0"/>
              <a:t> is ninth from the back. </a:t>
            </a:r>
            <a:r>
              <a:rPr lang="en-US" b="1" dirty="0" err="1"/>
              <a:t>Arun’s</a:t>
            </a:r>
            <a:r>
              <a:rPr lang="en-US" b="1" dirty="0"/>
              <a:t> place is eight from the front. Nikhil is standing between the two. What could be the </a:t>
            </a:r>
            <a:r>
              <a:rPr lang="en-US" b="1" dirty="0" err="1"/>
              <a:t>minmum</a:t>
            </a:r>
            <a:r>
              <a:rPr lang="en-US" b="1" dirty="0"/>
              <a:t> number of boys standing in the queue? </a:t>
            </a:r>
          </a:p>
          <a:p>
            <a:pPr>
              <a:buNone/>
            </a:pPr>
            <a:r>
              <a:rPr lang="en-US" b="1" dirty="0"/>
              <a:t>(a) 8 			(b) 10 			(c) 12 			(d) 14</a:t>
            </a:r>
          </a:p>
          <a:p>
            <a:pPr>
              <a:buNone/>
            </a:pPr>
            <a:r>
              <a:rPr lang="en-US" b="1" dirty="0"/>
              <a:t> </a:t>
            </a: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a:xfrm>
            <a:off x="204952" y="1072055"/>
            <a:ext cx="11733048" cy="5344511"/>
          </a:xfrm>
        </p:spPr>
        <p:txBody>
          <a:bodyPr>
            <a:normAutofit/>
          </a:bodyPr>
          <a:lstStyle/>
          <a:p>
            <a:pPr>
              <a:buNone/>
            </a:pPr>
            <a:r>
              <a:rPr lang="en-US" b="1" dirty="0">
                <a:solidFill>
                  <a:schemeClr val="tx1">
                    <a:lumMod val="95000"/>
                    <a:lumOff val="5000"/>
                  </a:schemeClr>
                </a:solidFill>
                <a:latin typeface="Arial Black" pitchFamily="34" charset="0"/>
              </a:rPr>
              <a:t>			</a:t>
            </a:r>
            <a:r>
              <a:rPr lang="en-US" dirty="0">
                <a:latin typeface="Arial Black" pitchFamily="34" charset="0"/>
              </a:rPr>
              <a:t>RANKING ARRANGEMENT</a:t>
            </a:r>
            <a:endParaRPr lang="en-US" sz="1800" b="1" dirty="0">
              <a:solidFill>
                <a:schemeClr val="tx1">
                  <a:lumMod val="95000"/>
                  <a:lumOff val="5000"/>
                </a:schemeClr>
              </a:solidFill>
              <a:latin typeface="Arial Black" pitchFamily="34" charset="0"/>
            </a:endParaRPr>
          </a:p>
          <a:p>
            <a:pPr>
              <a:buNone/>
            </a:pPr>
            <a:r>
              <a:rPr lang="en-US" b="1" dirty="0">
                <a:latin typeface="Arial Black" pitchFamily="34" charset="0"/>
              </a:rPr>
              <a:t>Q 27</a:t>
            </a:r>
            <a:r>
              <a:rPr lang="en-US" b="1" dirty="0"/>
              <a:t>. In a queue, </a:t>
            </a:r>
            <a:r>
              <a:rPr lang="en-US" b="1" dirty="0" err="1"/>
              <a:t>Shikhar</a:t>
            </a:r>
            <a:r>
              <a:rPr lang="en-US" b="1" dirty="0"/>
              <a:t> is ninth from the back. </a:t>
            </a:r>
            <a:r>
              <a:rPr lang="en-US" b="1" dirty="0" err="1"/>
              <a:t>Arun’s</a:t>
            </a:r>
            <a:r>
              <a:rPr lang="en-US" b="1" dirty="0"/>
              <a:t> place is eight from the front. Nikhil is standing between the two. What could be the </a:t>
            </a:r>
            <a:r>
              <a:rPr lang="en-US" b="1" dirty="0" err="1"/>
              <a:t>minmum</a:t>
            </a:r>
            <a:r>
              <a:rPr lang="en-US" b="1" dirty="0"/>
              <a:t> number of boys standing in the queue? </a:t>
            </a:r>
          </a:p>
          <a:p>
            <a:pPr>
              <a:buNone/>
            </a:pPr>
            <a:r>
              <a:rPr lang="en-US" b="1" dirty="0"/>
              <a:t>(a) 8 			</a:t>
            </a:r>
            <a:r>
              <a:rPr lang="en-US" b="1" dirty="0">
                <a:solidFill>
                  <a:srgbClr val="FF0000"/>
                </a:solidFill>
              </a:rPr>
              <a:t>(b) 10 </a:t>
            </a:r>
            <a:r>
              <a:rPr lang="en-US" b="1" dirty="0"/>
              <a:t>			(c) 12 			(d) 14</a:t>
            </a:r>
          </a:p>
          <a:p>
            <a:pPr>
              <a:buNone/>
            </a:pPr>
            <a:r>
              <a:rPr lang="en-US" b="1" dirty="0"/>
              <a:t> </a:t>
            </a:r>
          </a:p>
        </p:txBody>
      </p:sp>
    </p:spTree>
    <p:extLst>
      <p:ext uri="{BB962C8B-B14F-4D97-AF65-F5344CB8AC3E}">
        <p14:creationId xmlns:p14="http://schemas.microsoft.com/office/powerpoint/2010/main" val="3514819461"/>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a:xfrm>
            <a:off x="204952" y="1072055"/>
            <a:ext cx="11733048" cy="5344511"/>
          </a:xfrm>
        </p:spPr>
        <p:txBody>
          <a:bodyPr>
            <a:normAutofit/>
          </a:bodyPr>
          <a:lstStyle/>
          <a:p>
            <a:pPr>
              <a:buNone/>
            </a:pPr>
            <a:r>
              <a:rPr lang="en-US" b="1" dirty="0">
                <a:solidFill>
                  <a:schemeClr val="tx1">
                    <a:lumMod val="95000"/>
                    <a:lumOff val="5000"/>
                  </a:schemeClr>
                </a:solidFill>
                <a:latin typeface="Arial Black" pitchFamily="34" charset="0"/>
              </a:rPr>
              <a:t>			</a:t>
            </a:r>
            <a:r>
              <a:rPr lang="en-US" dirty="0">
                <a:latin typeface="Arial Black" pitchFamily="34" charset="0"/>
              </a:rPr>
              <a:t>RANKING ARRANGEMENT</a:t>
            </a:r>
            <a:endParaRPr lang="en-US" sz="1800" b="1" dirty="0">
              <a:solidFill>
                <a:schemeClr val="tx1">
                  <a:lumMod val="95000"/>
                  <a:lumOff val="5000"/>
                </a:schemeClr>
              </a:solidFill>
              <a:latin typeface="Arial Black" pitchFamily="34" charset="0"/>
            </a:endParaRPr>
          </a:p>
          <a:p>
            <a:pPr>
              <a:buNone/>
            </a:pPr>
            <a:r>
              <a:rPr lang="en-US" b="1" dirty="0">
                <a:latin typeface="Arial Black" pitchFamily="34" charset="0"/>
              </a:rPr>
              <a:t>Q 28</a:t>
            </a:r>
            <a:r>
              <a:rPr lang="en-US" b="1" dirty="0"/>
              <a:t>. In a row of 21 girls when Monika was shifted by 4 places towards the right, she became 12th from the left end. what was her earlier position from the right end of the row? </a:t>
            </a:r>
          </a:p>
          <a:p>
            <a:pPr marL="457200" indent="-457200">
              <a:buAutoNum type="alphaLcParenBoth"/>
            </a:pPr>
            <a:r>
              <a:rPr lang="en-US" b="1" dirty="0"/>
              <a:t>9th 		(b) 10th 		(c) 11th 		(d) 12th 		</a:t>
            </a:r>
          </a:p>
          <a:p>
            <a:pPr marL="457200" indent="-457200">
              <a:buNone/>
            </a:pPr>
            <a:r>
              <a:rPr lang="en-US" b="1" dirty="0"/>
              <a:t>(e) 14th</a:t>
            </a: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a:xfrm>
            <a:off x="204952" y="1072055"/>
            <a:ext cx="11733048" cy="5344511"/>
          </a:xfrm>
        </p:spPr>
        <p:txBody>
          <a:bodyPr>
            <a:normAutofit/>
          </a:bodyPr>
          <a:lstStyle/>
          <a:p>
            <a:pPr>
              <a:buNone/>
            </a:pPr>
            <a:r>
              <a:rPr lang="en-US" b="1" dirty="0">
                <a:solidFill>
                  <a:schemeClr val="tx1">
                    <a:lumMod val="95000"/>
                    <a:lumOff val="5000"/>
                  </a:schemeClr>
                </a:solidFill>
                <a:latin typeface="Arial Black" pitchFamily="34" charset="0"/>
              </a:rPr>
              <a:t>			</a:t>
            </a:r>
            <a:r>
              <a:rPr lang="en-US" dirty="0">
                <a:latin typeface="Arial Black" pitchFamily="34" charset="0"/>
              </a:rPr>
              <a:t>RANKING ARRANGEMENT</a:t>
            </a:r>
            <a:endParaRPr lang="en-US" sz="1800" b="1" dirty="0">
              <a:solidFill>
                <a:schemeClr val="tx1">
                  <a:lumMod val="95000"/>
                  <a:lumOff val="5000"/>
                </a:schemeClr>
              </a:solidFill>
              <a:latin typeface="Arial Black" pitchFamily="34" charset="0"/>
            </a:endParaRPr>
          </a:p>
          <a:p>
            <a:pPr>
              <a:buNone/>
            </a:pPr>
            <a:r>
              <a:rPr lang="en-US" b="1" dirty="0">
                <a:latin typeface="Arial Black" pitchFamily="34" charset="0"/>
              </a:rPr>
              <a:t>Q 28</a:t>
            </a:r>
            <a:r>
              <a:rPr lang="en-US" b="1" dirty="0"/>
              <a:t>. In a row of 21 girls when Monika was shifted by 4 places towards the right, she became 12th from the left end. what was her earlier position from the right end of the row? </a:t>
            </a:r>
          </a:p>
          <a:p>
            <a:pPr marL="457200" indent="-457200">
              <a:buAutoNum type="alphaLcParenBoth"/>
            </a:pPr>
            <a:r>
              <a:rPr lang="en-US" b="1" dirty="0"/>
              <a:t>9th 		(b) 10th 		(c) 11th 		(d) 12th 		</a:t>
            </a:r>
          </a:p>
          <a:p>
            <a:pPr marL="457200" indent="-457200">
              <a:buNone/>
            </a:pPr>
            <a:r>
              <a:rPr lang="en-US" b="1" dirty="0">
                <a:solidFill>
                  <a:srgbClr val="FF0000"/>
                </a:solidFill>
              </a:rPr>
              <a:t>(e) 14th</a:t>
            </a:r>
          </a:p>
        </p:txBody>
      </p:sp>
    </p:spTree>
    <p:extLst>
      <p:ext uri="{BB962C8B-B14F-4D97-AF65-F5344CB8AC3E}">
        <p14:creationId xmlns:p14="http://schemas.microsoft.com/office/powerpoint/2010/main" val="4188248317"/>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a:xfrm>
            <a:off x="204952" y="1072055"/>
            <a:ext cx="11733048" cy="5344511"/>
          </a:xfrm>
        </p:spPr>
        <p:txBody>
          <a:bodyPr>
            <a:normAutofit/>
          </a:bodyPr>
          <a:lstStyle/>
          <a:p>
            <a:pPr>
              <a:buNone/>
            </a:pPr>
            <a:r>
              <a:rPr lang="en-US" b="1" dirty="0">
                <a:solidFill>
                  <a:schemeClr val="tx1">
                    <a:lumMod val="95000"/>
                    <a:lumOff val="5000"/>
                  </a:schemeClr>
                </a:solidFill>
                <a:latin typeface="Arial Black" pitchFamily="34" charset="0"/>
              </a:rPr>
              <a:t>			</a:t>
            </a:r>
            <a:r>
              <a:rPr lang="en-US" dirty="0">
                <a:latin typeface="Arial Black" pitchFamily="34" charset="0"/>
              </a:rPr>
              <a:t>RANKING ARRANGEMENT</a:t>
            </a:r>
            <a:endParaRPr lang="en-US" sz="1800" b="1" dirty="0">
              <a:solidFill>
                <a:schemeClr val="tx1">
                  <a:lumMod val="95000"/>
                  <a:lumOff val="5000"/>
                </a:schemeClr>
              </a:solidFill>
              <a:latin typeface="Arial Black" pitchFamily="34" charset="0"/>
            </a:endParaRPr>
          </a:p>
          <a:p>
            <a:pPr>
              <a:buNone/>
            </a:pPr>
            <a:r>
              <a:rPr lang="en-US" b="1" dirty="0">
                <a:latin typeface="Arial Black" pitchFamily="34" charset="0"/>
              </a:rPr>
              <a:t>Q 29</a:t>
            </a:r>
            <a:r>
              <a:rPr lang="en-US" b="1" dirty="0"/>
              <a:t>. In a class, among the passed students, </a:t>
            </a:r>
            <a:r>
              <a:rPr lang="en-US" b="1" dirty="0" err="1"/>
              <a:t>Amisha</a:t>
            </a:r>
            <a:r>
              <a:rPr lang="en-US" b="1" dirty="0"/>
              <a:t> is twenty- second from the top and </a:t>
            </a:r>
            <a:r>
              <a:rPr lang="en-US" b="1" dirty="0" err="1"/>
              <a:t>sajal</a:t>
            </a:r>
            <a:r>
              <a:rPr lang="en-US" b="1" dirty="0"/>
              <a:t>, who is 5 ranks below </a:t>
            </a:r>
            <a:r>
              <a:rPr lang="en-US" b="1" dirty="0" err="1"/>
              <a:t>Amisha</a:t>
            </a:r>
            <a:r>
              <a:rPr lang="en-US" b="1" dirty="0"/>
              <a:t>, is thirty-fourth from the bottom. All the students from the class have appeared for the exam if the ratio between pass &amp; fail students is 4:1 in that class, how many students are there in the class? </a:t>
            </a:r>
          </a:p>
          <a:p>
            <a:pPr>
              <a:buNone/>
            </a:pPr>
            <a:r>
              <a:rPr lang="en-US" b="1" dirty="0"/>
              <a:t>(a) 60 			(b) 75 			(c) 90 			(d) Data inadequate</a:t>
            </a:r>
          </a:p>
          <a:p>
            <a:pPr>
              <a:buNone/>
            </a:pPr>
            <a:r>
              <a:rPr lang="en-US" b="1" dirty="0"/>
              <a:t>  </a:t>
            </a:r>
          </a:p>
          <a:p>
            <a:pPr>
              <a:buNone/>
            </a:pPr>
            <a:r>
              <a:rPr lang="en-US" b="1" dirty="0"/>
              <a:t> </a:t>
            </a:r>
          </a:p>
          <a:p>
            <a:pPr>
              <a:buNone/>
            </a:pPr>
            <a:r>
              <a:rPr lang="en-US" b="1" dirty="0"/>
              <a:t> </a:t>
            </a:r>
          </a:p>
          <a:p>
            <a:pPr>
              <a:buNone/>
            </a:pPr>
            <a:r>
              <a:rPr lang="en-US" b="1" dirty="0"/>
              <a:t>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pic>
        <p:nvPicPr>
          <p:cNvPr id="4" name="Content Placeholder 3">
            <a:extLst>
              <a:ext uri="{FF2B5EF4-FFF2-40B4-BE49-F238E27FC236}">
                <a16:creationId xmlns:a16="http://schemas.microsoft.com/office/drawing/2014/main" id="{8DF0AB0D-337C-27B9-E992-11BD39FC9096}"/>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1623" t="37316" r="41320" b="7346"/>
          <a:stretch/>
        </p:blipFill>
        <p:spPr>
          <a:xfrm>
            <a:off x="926925" y="1146132"/>
            <a:ext cx="7571985" cy="4907133"/>
          </a:xfrm>
        </p:spPr>
      </p:pic>
    </p:spTree>
    <p:extLst>
      <p:ext uri="{BB962C8B-B14F-4D97-AF65-F5344CB8AC3E}">
        <p14:creationId xmlns:p14="http://schemas.microsoft.com/office/powerpoint/2010/main" val="3927876988"/>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a:xfrm>
            <a:off x="204952" y="1072055"/>
            <a:ext cx="11733048" cy="5344511"/>
          </a:xfrm>
        </p:spPr>
        <p:txBody>
          <a:bodyPr>
            <a:normAutofit/>
          </a:bodyPr>
          <a:lstStyle/>
          <a:p>
            <a:pPr>
              <a:buNone/>
            </a:pPr>
            <a:r>
              <a:rPr lang="en-US" b="1" dirty="0">
                <a:solidFill>
                  <a:schemeClr val="tx1">
                    <a:lumMod val="95000"/>
                    <a:lumOff val="5000"/>
                  </a:schemeClr>
                </a:solidFill>
                <a:latin typeface="Arial Black" pitchFamily="34" charset="0"/>
              </a:rPr>
              <a:t>			</a:t>
            </a:r>
            <a:r>
              <a:rPr lang="en-US" dirty="0">
                <a:latin typeface="Arial Black" pitchFamily="34" charset="0"/>
              </a:rPr>
              <a:t>RANKING ARRANGEMENT</a:t>
            </a:r>
            <a:endParaRPr lang="en-US" sz="1800" b="1" dirty="0">
              <a:solidFill>
                <a:schemeClr val="tx1">
                  <a:lumMod val="95000"/>
                  <a:lumOff val="5000"/>
                </a:schemeClr>
              </a:solidFill>
              <a:latin typeface="Arial Black" pitchFamily="34" charset="0"/>
            </a:endParaRPr>
          </a:p>
          <a:p>
            <a:pPr>
              <a:buNone/>
            </a:pPr>
            <a:r>
              <a:rPr lang="en-US" b="1" dirty="0">
                <a:latin typeface="Arial Black" pitchFamily="34" charset="0"/>
              </a:rPr>
              <a:t>Q 29</a:t>
            </a:r>
            <a:r>
              <a:rPr lang="en-US" b="1" dirty="0"/>
              <a:t>. In a class, among the passed students, </a:t>
            </a:r>
            <a:r>
              <a:rPr lang="en-US" b="1" dirty="0" err="1"/>
              <a:t>Amisha</a:t>
            </a:r>
            <a:r>
              <a:rPr lang="en-US" b="1" dirty="0"/>
              <a:t> is twenty- second from the top and </a:t>
            </a:r>
            <a:r>
              <a:rPr lang="en-US" b="1" dirty="0" err="1"/>
              <a:t>sajal</a:t>
            </a:r>
            <a:r>
              <a:rPr lang="en-US" b="1" dirty="0"/>
              <a:t>, who is 5 ranks below </a:t>
            </a:r>
            <a:r>
              <a:rPr lang="en-US" b="1" dirty="0" err="1"/>
              <a:t>Amisha</a:t>
            </a:r>
            <a:r>
              <a:rPr lang="en-US" b="1" dirty="0"/>
              <a:t>, is thirty-fourth from the bottom. All the students from the class have appeared for the exam if the ratio between pass &amp; fail students is 4:1 in that class, how many students are there in the class? </a:t>
            </a:r>
          </a:p>
          <a:p>
            <a:pPr>
              <a:buNone/>
            </a:pPr>
            <a:r>
              <a:rPr lang="en-US" b="1" dirty="0"/>
              <a:t>(a) 60 			</a:t>
            </a:r>
            <a:r>
              <a:rPr lang="en-US" b="1" dirty="0">
                <a:solidFill>
                  <a:srgbClr val="FF0000"/>
                </a:solidFill>
              </a:rPr>
              <a:t>(b) 75 </a:t>
            </a:r>
            <a:r>
              <a:rPr lang="en-US" b="1" dirty="0"/>
              <a:t>			(c) 90 			(d) Data inadequate</a:t>
            </a:r>
          </a:p>
          <a:p>
            <a:pPr>
              <a:buNone/>
            </a:pPr>
            <a:r>
              <a:rPr lang="en-US" b="1" dirty="0"/>
              <a:t>  </a:t>
            </a:r>
          </a:p>
          <a:p>
            <a:pPr>
              <a:buNone/>
            </a:pPr>
            <a:r>
              <a:rPr lang="en-US" b="1" dirty="0"/>
              <a:t> </a:t>
            </a:r>
          </a:p>
          <a:p>
            <a:pPr>
              <a:buNone/>
            </a:pPr>
            <a:r>
              <a:rPr lang="en-US" b="1" dirty="0"/>
              <a:t> </a:t>
            </a:r>
          </a:p>
          <a:p>
            <a:pPr>
              <a:buNone/>
            </a:pPr>
            <a:r>
              <a:rPr lang="en-US" b="1" dirty="0"/>
              <a:t> </a:t>
            </a:r>
          </a:p>
        </p:txBody>
      </p:sp>
    </p:spTree>
    <p:extLst>
      <p:ext uri="{BB962C8B-B14F-4D97-AF65-F5344CB8AC3E}">
        <p14:creationId xmlns:p14="http://schemas.microsoft.com/office/powerpoint/2010/main" val="105256261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a:xfrm>
            <a:off x="204952" y="1072055"/>
            <a:ext cx="11733048" cy="5344511"/>
          </a:xfrm>
        </p:spPr>
        <p:txBody>
          <a:bodyPr>
            <a:normAutofit/>
          </a:bodyPr>
          <a:lstStyle/>
          <a:p>
            <a:pPr>
              <a:buNone/>
            </a:pPr>
            <a:r>
              <a:rPr lang="en-US" b="1" dirty="0">
                <a:solidFill>
                  <a:schemeClr val="tx1">
                    <a:lumMod val="95000"/>
                    <a:lumOff val="5000"/>
                  </a:schemeClr>
                </a:solidFill>
                <a:latin typeface="Arial Black" pitchFamily="34" charset="0"/>
              </a:rPr>
              <a:t>			</a:t>
            </a:r>
            <a:r>
              <a:rPr lang="en-US" dirty="0">
                <a:latin typeface="Arial Black" pitchFamily="34" charset="0"/>
              </a:rPr>
              <a:t>RANKING ARRANGEMENT</a:t>
            </a:r>
            <a:endParaRPr lang="en-US" sz="1800" b="1" dirty="0">
              <a:solidFill>
                <a:schemeClr val="tx1">
                  <a:lumMod val="95000"/>
                  <a:lumOff val="5000"/>
                </a:schemeClr>
              </a:solidFill>
              <a:latin typeface="Arial Black" pitchFamily="34" charset="0"/>
            </a:endParaRPr>
          </a:p>
          <a:p>
            <a:pPr>
              <a:buNone/>
            </a:pPr>
            <a:r>
              <a:rPr lang="en-US" b="1">
                <a:latin typeface="Arial Black" pitchFamily="34" charset="0"/>
              </a:rPr>
              <a:t>Q 30</a:t>
            </a:r>
            <a:r>
              <a:rPr lang="en-US" b="1"/>
              <a:t>. </a:t>
            </a:r>
            <a:r>
              <a:rPr lang="en-US" b="1" dirty="0"/>
              <a:t>In a queue of thirty boys, M is eighth from the end and J is twelfth from the front. If there are six boys between J and Q, How many boys are there between M and Q? </a:t>
            </a:r>
          </a:p>
          <a:p>
            <a:pPr>
              <a:buNone/>
            </a:pPr>
            <a:r>
              <a:rPr lang="en-US" b="1" dirty="0"/>
              <a:t>(a) 10 			(b) 12 			(c) 8 			(d) data inadequate</a:t>
            </a: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a:xfrm>
            <a:off x="204952" y="1072055"/>
            <a:ext cx="11733048" cy="5344511"/>
          </a:xfrm>
        </p:spPr>
        <p:txBody>
          <a:bodyPr>
            <a:normAutofit/>
          </a:bodyPr>
          <a:lstStyle/>
          <a:p>
            <a:pPr>
              <a:buNone/>
            </a:pPr>
            <a:r>
              <a:rPr lang="en-US" b="1" dirty="0">
                <a:solidFill>
                  <a:schemeClr val="tx1">
                    <a:lumMod val="95000"/>
                    <a:lumOff val="5000"/>
                  </a:schemeClr>
                </a:solidFill>
                <a:latin typeface="Arial Black" pitchFamily="34" charset="0"/>
              </a:rPr>
              <a:t>			</a:t>
            </a:r>
            <a:r>
              <a:rPr lang="en-US" dirty="0">
                <a:latin typeface="Arial Black" pitchFamily="34" charset="0"/>
              </a:rPr>
              <a:t>RANKING ARRANGEMENT</a:t>
            </a:r>
            <a:endParaRPr lang="en-US" sz="1800" b="1" dirty="0">
              <a:solidFill>
                <a:schemeClr val="tx1">
                  <a:lumMod val="95000"/>
                  <a:lumOff val="5000"/>
                </a:schemeClr>
              </a:solidFill>
              <a:latin typeface="Arial Black" pitchFamily="34" charset="0"/>
            </a:endParaRPr>
          </a:p>
          <a:p>
            <a:pPr>
              <a:buNone/>
            </a:pPr>
            <a:r>
              <a:rPr lang="en-US" b="1" dirty="0">
                <a:latin typeface="Arial Black" pitchFamily="34" charset="0"/>
              </a:rPr>
              <a:t>Q 30</a:t>
            </a:r>
            <a:r>
              <a:rPr lang="en-US" b="1" dirty="0"/>
              <a:t>. In a queue of thirty boys, M is eighth from the end and J is twelfth from the front. If there are six boys between J and Q, How many boys are there between M and Q? </a:t>
            </a:r>
          </a:p>
          <a:p>
            <a:pPr>
              <a:buNone/>
            </a:pPr>
            <a:r>
              <a:rPr lang="en-US" b="1" dirty="0"/>
              <a:t>(a) 10 			(b) 12 			(c) 8 			</a:t>
            </a:r>
            <a:r>
              <a:rPr lang="en-US" b="1" dirty="0">
                <a:solidFill>
                  <a:srgbClr val="FF0000"/>
                </a:solidFill>
              </a:rPr>
              <a:t>(d) data inadequate</a:t>
            </a:r>
          </a:p>
        </p:txBody>
      </p:sp>
    </p:spTree>
    <p:extLst>
      <p:ext uri="{BB962C8B-B14F-4D97-AF65-F5344CB8AC3E}">
        <p14:creationId xmlns:p14="http://schemas.microsoft.com/office/powerpoint/2010/main" val="154707725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a:xfrm>
            <a:off x="1149885" y="2945871"/>
            <a:ext cx="11733048" cy="5344511"/>
          </a:xfrm>
        </p:spPr>
        <p:txBody>
          <a:bodyPr>
            <a:normAutofit/>
          </a:bodyPr>
          <a:lstStyle/>
          <a:p>
            <a:pPr>
              <a:buNone/>
            </a:pPr>
            <a:r>
              <a:rPr lang="en-US" sz="6600" b="1" dirty="0">
                <a:solidFill>
                  <a:srgbClr val="FF0000"/>
                </a:solidFill>
                <a:latin typeface="Arial Black" pitchFamily="34" charset="0"/>
              </a:rPr>
              <a:t>			</a:t>
            </a:r>
            <a:r>
              <a:rPr lang="en-US" sz="6000" dirty="0">
                <a:solidFill>
                  <a:srgbClr val="FF0000"/>
                </a:solidFill>
                <a:latin typeface="Arial Black" pitchFamily="34" charset="0"/>
              </a:rPr>
              <a:t>THANK YOU</a:t>
            </a:r>
            <a:endParaRPr lang="en-US" sz="6000" b="1" dirty="0">
              <a:solidFill>
                <a:srgbClr val="FF0000"/>
              </a:solidFill>
              <a:latin typeface="Arial Black" pitchFamily="34" charset="0"/>
            </a:endParaRPr>
          </a:p>
        </p:txBody>
      </p:sp>
    </p:spTree>
    <p:extLst>
      <p:ext uri="{BB962C8B-B14F-4D97-AF65-F5344CB8AC3E}">
        <p14:creationId xmlns:p14="http://schemas.microsoft.com/office/powerpoint/2010/main" val="3205973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pic>
        <p:nvPicPr>
          <p:cNvPr id="4" name="Content Placeholder 3">
            <a:extLst>
              <a:ext uri="{FF2B5EF4-FFF2-40B4-BE49-F238E27FC236}">
                <a16:creationId xmlns:a16="http://schemas.microsoft.com/office/drawing/2014/main" id="{FF787286-8EAD-5604-584E-97BD7C16176A}"/>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1545" t="23387" r="38968" b="14624"/>
          <a:stretch/>
        </p:blipFill>
        <p:spPr>
          <a:xfrm>
            <a:off x="713984" y="1227550"/>
            <a:ext cx="8467594" cy="5011089"/>
          </a:xfrm>
        </p:spPr>
      </p:pic>
    </p:spTree>
    <p:extLst>
      <p:ext uri="{BB962C8B-B14F-4D97-AF65-F5344CB8AC3E}">
        <p14:creationId xmlns:p14="http://schemas.microsoft.com/office/powerpoint/2010/main" val="1243182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pic>
        <p:nvPicPr>
          <p:cNvPr id="4" name="Content Placeholder 3">
            <a:extLst>
              <a:ext uri="{FF2B5EF4-FFF2-40B4-BE49-F238E27FC236}">
                <a16:creationId xmlns:a16="http://schemas.microsoft.com/office/drawing/2014/main" id="{79948D0C-7DFE-1D29-9F84-E1470F304E55}"/>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1780" t="24014" r="38184" b="27674"/>
          <a:stretch/>
        </p:blipFill>
        <p:spPr>
          <a:xfrm>
            <a:off x="620037" y="1177447"/>
            <a:ext cx="8974899" cy="4860316"/>
          </a:xfrm>
        </p:spPr>
      </p:pic>
    </p:spTree>
    <p:extLst>
      <p:ext uri="{BB962C8B-B14F-4D97-AF65-F5344CB8AC3E}">
        <p14:creationId xmlns:p14="http://schemas.microsoft.com/office/powerpoint/2010/main" val="325552169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esturPrep-Template.potx" id="{C3B8A6E5-A804-4E60-8D1B-A5B40FD32CD2}" vid="{258A70D1-D6EF-4570-8CD5-A0E127F22F8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TesturPrep-Template</Template>
  <TotalTime>1316</TotalTime>
  <Words>4479</Words>
  <Application>Microsoft Office PowerPoint</Application>
  <PresentationFormat>Widescreen</PresentationFormat>
  <Paragraphs>327</Paragraphs>
  <Slides>73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73</vt:i4>
      </vt:variant>
    </vt:vector>
  </HeadingPairs>
  <TitlesOfParts>
    <vt:vector size="78" baseType="lpstr">
      <vt:lpstr>Arial</vt:lpstr>
      <vt:lpstr>Arial Black</vt:lpstr>
      <vt:lpstr>Calibri</vt:lpstr>
      <vt:lpstr>Calibri Light</vt:lpstr>
      <vt:lpstr>Office Theme</vt:lpstr>
      <vt:lpstr>PowerPoint Presentation</vt:lpstr>
      <vt:lpstr>PowerPoint Presentation</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Class -10 (CBSE)</dc:title>
  <dc:creator>anuj gupta</dc:creator>
  <cp:lastModifiedBy>HP</cp:lastModifiedBy>
  <cp:revision>173</cp:revision>
  <dcterms:created xsi:type="dcterms:W3CDTF">2020-02-23T06:37:57Z</dcterms:created>
  <dcterms:modified xsi:type="dcterms:W3CDTF">2024-02-21T04:44:10Z</dcterms:modified>
</cp:coreProperties>
</file>

<file path=docProps/thumbnail.jpeg>
</file>